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4" r:id="rId1"/>
  </p:sldMasterIdLst>
  <p:notesMasterIdLst>
    <p:notesMasterId r:id="rId23"/>
  </p:notesMasterIdLst>
  <p:sldIdLst>
    <p:sldId id="261" r:id="rId2"/>
    <p:sldId id="298" r:id="rId3"/>
    <p:sldId id="271" r:id="rId4"/>
    <p:sldId id="273" r:id="rId5"/>
    <p:sldId id="285" r:id="rId6"/>
    <p:sldId id="329" r:id="rId7"/>
    <p:sldId id="321" r:id="rId8"/>
    <p:sldId id="284" r:id="rId9"/>
    <p:sldId id="322" r:id="rId10"/>
    <p:sldId id="328" r:id="rId11"/>
    <p:sldId id="294" r:id="rId12"/>
    <p:sldId id="338" r:id="rId13"/>
    <p:sldId id="297" r:id="rId14"/>
    <p:sldId id="303" r:id="rId15"/>
    <p:sldId id="287" r:id="rId16"/>
    <p:sldId id="295" r:id="rId17"/>
    <p:sldId id="339" r:id="rId18"/>
    <p:sldId id="296" r:id="rId19"/>
    <p:sldId id="307" r:id="rId20"/>
    <p:sldId id="316" r:id="rId21"/>
    <p:sldId id="30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BC279B-7A45-6ACC-D4BC-2274422D1560}" name="Praveen kumar M" initials="PkM" userId="1742071332ecb96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685E4-C67B-449E-A472-A227CAF9B6D9}" v="19" dt="2022-11-23T07:32:01.556"/>
    <p1510:client id="{2BB63CD5-5269-4751-948E-971CBCCE79B1}" v="127" dt="2022-11-23T06:10:02.410"/>
    <p1510:client id="{65BEA8C0-4D92-4310-91AD-D1D926F70128}" v="280" dt="2022-11-22T11:57:19.562"/>
    <p1510:client id="{821F36C2-3623-497D-8CCC-3768BDA1C3FC}" v="134" dt="2022-11-23T04:43:42.792"/>
    <p1510:client id="{8E6986FA-7D7C-4DF2-8126-4702E6140F31}" v="390" dt="2022-11-23T02:00:22.260"/>
    <p1510:client id="{D92927FE-4CD6-4883-B4C7-0BC1418836B8}" v="783" dt="2022-11-23T07:25:24.372"/>
    <p1510:client id="{E3F0A4A3-084C-45D6-8BDC-29ACC895F8DF}" v="212" dt="2022-11-22T13:39:29.7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335697-A725-4469-ACAB-41CB553EA4D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3D594648-4C78-403D-B34D-F6575FD8385B}" type="pres">
      <dgm:prSet presAssocID="{E1335697-A725-4469-ACAB-41CB553EA4D6}" presName="linearFlow" presStyleCnt="0">
        <dgm:presLayoutVars>
          <dgm:dir/>
          <dgm:resizeHandles val="exact"/>
        </dgm:presLayoutVars>
      </dgm:prSet>
      <dgm:spPr/>
    </dgm:pt>
  </dgm:ptLst>
  <dgm:cxnLst>
    <dgm:cxn modelId="{F16F5319-FCDF-43AA-8405-65C242B15EE0}" type="presOf" srcId="{E1335697-A725-4469-ACAB-41CB553EA4D6}" destId="{3D594648-4C78-403D-B34D-F6575FD8385B}"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6F990-D6A9-41A3-8E30-1E81D4698FEE}" type="datetimeFigureOut">
              <a:rPr lang="en-IN" smtClean="0"/>
              <a:t>20-07-2024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15C950-056D-41DB-81D0-57E80D5C2513}" type="slidenum">
              <a:rPr lang="en-IN" smtClean="0"/>
              <a:t>‹#›</a:t>
            </a:fld>
            <a:endParaRPr lang="en-IN"/>
          </a:p>
        </p:txBody>
      </p:sp>
    </p:spTree>
    <p:extLst>
      <p:ext uri="{BB962C8B-B14F-4D97-AF65-F5344CB8AC3E}">
        <p14:creationId xmlns:p14="http://schemas.microsoft.com/office/powerpoint/2010/main" val="406475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07386FC-66B4-43F3-835A-FE064B6441E8}" type="datetimeFigureOut">
              <a:rPr lang="en-IN" smtClean="0"/>
              <a:t>20-07-2024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126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A07386FC-66B4-43F3-835A-FE064B6441E8}" type="datetimeFigureOut">
              <a:rPr lang="en-IN" smtClean="0"/>
              <a:t>20-07-2024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180544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350491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1247188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517979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559171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262853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7386FC-66B4-43F3-835A-FE064B6441E8}" type="datetimeFigureOut">
              <a:rPr lang="en-IN" smtClean="0"/>
              <a:t>20-07-2024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1298052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7386FC-66B4-43F3-835A-FE064B6441E8}" type="datetimeFigureOut">
              <a:rPr lang="en-IN" smtClean="0"/>
              <a:t>20-07-2024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435793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7386FC-66B4-43F3-835A-FE064B6441E8}" type="datetimeFigureOut">
              <a:rPr lang="en-IN" smtClean="0"/>
              <a:t>20-07-2024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31776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148588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7386FC-66B4-43F3-835A-FE064B6441E8}" type="datetimeFigureOut">
              <a:rPr lang="en-IN" smtClean="0"/>
              <a:t>20-07-2024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89909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7386FC-66B4-43F3-835A-FE064B6441E8}" type="datetimeFigureOut">
              <a:rPr lang="en-IN" smtClean="0"/>
              <a:t>20-07-2024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180297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7386FC-66B4-43F3-835A-FE064B6441E8}" type="datetimeFigureOut">
              <a:rPr lang="en-IN" smtClean="0"/>
              <a:t>20-07-2024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158487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7386FC-66B4-43F3-835A-FE064B6441E8}" type="datetimeFigureOut">
              <a:rPr lang="en-IN" smtClean="0"/>
              <a:t>20-07-2024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819228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7386FC-66B4-43F3-835A-FE064B6441E8}" type="datetimeFigureOut">
              <a:rPr lang="en-IN" smtClean="0"/>
              <a:t>20-07-2024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451617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7386FC-66B4-43F3-835A-FE064B6441E8}" type="datetimeFigureOut">
              <a:rPr lang="en-IN" smtClean="0"/>
              <a:t>20-07-2024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244224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07386FC-66B4-43F3-835A-FE064B6441E8}" type="datetimeFigureOut">
              <a:rPr lang="en-IN" smtClean="0"/>
              <a:t>20-07-2024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22FAD2A-9DEE-4C0A-BF63-AD21E281EA8F}" type="slidenum">
              <a:rPr lang="en-IN" smtClean="0"/>
              <a:t>‹#›</a:t>
            </a:fld>
            <a:endParaRPr lang="en-IN"/>
          </a:p>
        </p:txBody>
      </p:sp>
    </p:spTree>
    <p:extLst>
      <p:ext uri="{BB962C8B-B14F-4D97-AF65-F5344CB8AC3E}">
        <p14:creationId xmlns:p14="http://schemas.microsoft.com/office/powerpoint/2010/main" val="3237305666"/>
      </p:ext>
    </p:extLst>
  </p:cSld>
  <p:clrMap bg1="dk1" tx1="lt1" bg2="dk2" tx2="lt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ieeexplore.ieee.org/stamp/stamp.jsp?tp=&amp;arnumber=990517" TargetMode="External"/><Relationship Id="rId2" Type="http://schemas.openxmlformats.org/officeDocument/2006/relationships/hyperlink" Target="https://ieeexplore.ieee.org/stamp/stamp.jsp?tp=&amp;arnumber=8463886" TargetMode="External"/><Relationship Id="rId1" Type="http://schemas.openxmlformats.org/officeDocument/2006/relationships/slideLayout" Target="../slideLayouts/slideLayout1.xml"/><Relationship Id="rId6" Type="http://schemas.openxmlformats.org/officeDocument/2006/relationships/hyperlink" Target="https://www.sciencedirect.com/science/article/pii/S0144860921000753" TargetMode="External"/><Relationship Id="rId5" Type="http://schemas.openxmlformats.org/officeDocument/2006/relationships/hyperlink" Target="https://www.researchgate.net/publication/316184205_MobileNets_Efficient_Convolutional_Neural_Networks_for_Mobile_Vision_Applications" TargetMode="External"/><Relationship Id="rId4" Type="http://schemas.openxmlformats.org/officeDocument/2006/relationships/hyperlink" Target="https://www.ijert.org/research/object-detection-using-yolo-and-mobilenet-ssd-a-comparative-study-IJERTV11IS060065.pdf"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70B1567-61E6-4F9E-331B-B3E817141EB8}"/>
              </a:ext>
            </a:extLst>
          </p:cNvPr>
          <p:cNvGraphicFramePr/>
          <p:nvPr>
            <p:extLst>
              <p:ext uri="{D42A27DB-BD31-4B8C-83A1-F6EECF244321}">
                <p14:modId xmlns:p14="http://schemas.microsoft.com/office/powerpoint/2010/main" val="3588577341"/>
              </p:ext>
            </p:extLst>
          </p:nvPr>
        </p:nvGraphicFramePr>
        <p:xfrm>
          <a:off x="793102" y="1093133"/>
          <a:ext cx="10608905" cy="2335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B76DD90B-3226-FA93-AB20-A0CB9232DC03}"/>
              </a:ext>
            </a:extLst>
          </p:cNvPr>
          <p:cNvSpPr>
            <a:spLocks noGrp="1"/>
          </p:cNvSpPr>
          <p:nvPr>
            <p:ph type="title"/>
          </p:nvPr>
        </p:nvSpPr>
        <p:spPr>
          <a:xfrm>
            <a:off x="523875" y="685800"/>
            <a:ext cx="10608905" cy="2893142"/>
          </a:xfrm>
        </p:spPr>
        <p:txBody>
          <a:bodyPr>
            <a:normAutofit/>
          </a:bodyPr>
          <a:lstStyle/>
          <a:p>
            <a:r>
              <a:rPr lang="en-US" sz="5400" b="0" dirty="0">
                <a:solidFill>
                  <a:schemeClr val="accent3">
                    <a:lumMod val="40000"/>
                    <a:lumOff val="60000"/>
                  </a:schemeClr>
                </a:solidFill>
                <a:latin typeface="Cambria" panose="02040503050406030204" pitchFamily="18" charset="0"/>
                <a:ea typeface="Cambria" panose="02040503050406030204" pitchFamily="18" charset="0"/>
              </a:rPr>
              <a:t>Smart Attendance system</a:t>
            </a:r>
            <a:br>
              <a:rPr lang="en-IN" dirty="0">
                <a:solidFill>
                  <a:schemeClr val="accent3">
                    <a:lumMod val="40000"/>
                    <a:lumOff val="60000"/>
                  </a:schemeClr>
                </a:solidFill>
              </a:rPr>
            </a:br>
            <a:endParaRPr lang="en-IN" dirty="0"/>
          </a:p>
        </p:txBody>
      </p:sp>
      <p:sp>
        <p:nvSpPr>
          <p:cNvPr id="8" name="Text Placeholder 7">
            <a:extLst>
              <a:ext uri="{FF2B5EF4-FFF2-40B4-BE49-F238E27FC236}">
                <a16:creationId xmlns:a16="http://schemas.microsoft.com/office/drawing/2014/main" id="{B2A941BF-5298-234D-DC9B-9642AC8DD75E}"/>
              </a:ext>
            </a:extLst>
          </p:cNvPr>
          <p:cNvSpPr>
            <a:spLocks noGrp="1"/>
          </p:cNvSpPr>
          <p:nvPr>
            <p:ph sz="half" idx="1"/>
          </p:nvPr>
        </p:nvSpPr>
        <p:spPr/>
        <p:txBody>
          <a:bodyPr>
            <a:normAutofit/>
          </a:bodyPr>
          <a:lstStyle/>
          <a:p>
            <a:endParaRPr lang="en-IN" sz="2100"/>
          </a:p>
          <a:p>
            <a:endParaRPr lang="en-IN" sz="2100"/>
          </a:p>
          <a:p>
            <a:pPr marL="0" marR="0" lvl="0"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endParaRPr kumimoji="0" lang="en-IN" sz="7200" b="0" i="0" u="none" strike="noStrike" kern="1200" cap="none" spc="0" normalizeH="0" baseline="0" noProof="0">
              <a:ln>
                <a:noFill/>
              </a:ln>
              <a:solidFill>
                <a:srgbClr val="76DBF4">
                  <a:lumMod val="40000"/>
                  <a:lumOff val="60000"/>
                </a:srgbClr>
              </a:solidFill>
              <a:effectLst/>
              <a:uLnTx/>
              <a:uFillTx/>
              <a:latin typeface="Arial" panose="020B0604020202020204" pitchFamily="34" charset="0"/>
              <a:ea typeface="+mn-ea"/>
              <a:cs typeface="Arial" panose="020B0604020202020204" pitchFamily="34" charset="0"/>
            </a:endParaRPr>
          </a:p>
          <a:p>
            <a:endParaRPr lang="en-IN" sz="2000">
              <a:solidFill>
                <a:schemeClr val="tx2">
                  <a:lumMod val="40000"/>
                  <a:lumOff val="60000"/>
                </a:schemeClr>
              </a:solidFill>
              <a:latin typeface="Arial" panose="020B0604020202020204" pitchFamily="34" charset="0"/>
              <a:cs typeface="Arial" panose="020B0604020202020204" pitchFamily="34" charset="0"/>
            </a:endParaRPr>
          </a:p>
          <a:p>
            <a:pPr marL="0" indent="0">
              <a:buNone/>
            </a:pPr>
            <a:r>
              <a:rPr lang="en-IN"/>
              <a:t>    </a:t>
            </a:r>
          </a:p>
        </p:txBody>
      </p:sp>
      <p:sp>
        <p:nvSpPr>
          <p:cNvPr id="5" name="Rectangle: Rounded Corners 4">
            <a:extLst>
              <a:ext uri="{FF2B5EF4-FFF2-40B4-BE49-F238E27FC236}">
                <a16:creationId xmlns:a16="http://schemas.microsoft.com/office/drawing/2014/main" id="{EA26F2DC-DAF4-AFD9-E277-EFD0C327BCD4}"/>
              </a:ext>
            </a:extLst>
          </p:cNvPr>
          <p:cNvSpPr/>
          <p:nvPr/>
        </p:nvSpPr>
        <p:spPr>
          <a:xfrm>
            <a:off x="7529804" y="4217438"/>
            <a:ext cx="4021494" cy="1574542"/>
          </a:xfrm>
          <a:prstGeom prst="round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chemeClr val="accent3"/>
                </a:solidFill>
                <a:latin typeface="Cambria" panose="02040503050406030204" pitchFamily="18" charset="0"/>
                <a:ea typeface="Cambria" panose="02040503050406030204" pitchFamily="18" charset="0"/>
              </a:rPr>
              <a:t>M PRAVEEN KUMAR(21ECB0B31)</a:t>
            </a:r>
          </a:p>
        </p:txBody>
      </p:sp>
    </p:spTree>
    <p:extLst>
      <p:ext uri="{BB962C8B-B14F-4D97-AF65-F5344CB8AC3E}">
        <p14:creationId xmlns:p14="http://schemas.microsoft.com/office/powerpoint/2010/main" val="1917782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CAFD7CB-E83F-CFF8-8833-54E0FF41F11F}"/>
              </a:ext>
            </a:extLst>
          </p:cNvPr>
          <p:cNvSpPr/>
          <p:nvPr/>
        </p:nvSpPr>
        <p:spPr>
          <a:xfrm>
            <a:off x="345227" y="410546"/>
            <a:ext cx="2631232" cy="19500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Taking pics of faces of the students to be identified and store it in dataset</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3" name="Oval 2">
            <a:extLst>
              <a:ext uri="{FF2B5EF4-FFF2-40B4-BE49-F238E27FC236}">
                <a16:creationId xmlns:a16="http://schemas.microsoft.com/office/drawing/2014/main" id="{C94250C4-47A7-3254-6509-F5067995BDD9}"/>
              </a:ext>
            </a:extLst>
          </p:cNvPr>
          <p:cNvSpPr/>
          <p:nvPr/>
        </p:nvSpPr>
        <p:spPr>
          <a:xfrm>
            <a:off x="7996329" y="4010620"/>
            <a:ext cx="3041785" cy="184746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Recognizing students faces standing in front of camera</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4" name="Oval 3">
            <a:extLst>
              <a:ext uri="{FF2B5EF4-FFF2-40B4-BE49-F238E27FC236}">
                <a16:creationId xmlns:a16="http://schemas.microsoft.com/office/drawing/2014/main" id="{8A4A6AEC-E0FC-5D1C-3C9A-FFB7F853D76E}"/>
              </a:ext>
            </a:extLst>
          </p:cNvPr>
          <p:cNvSpPr/>
          <p:nvPr/>
        </p:nvSpPr>
        <p:spPr>
          <a:xfrm>
            <a:off x="4394712" y="559834"/>
            <a:ext cx="2220686" cy="18008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Eventually also giving ids to each face</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6" name="Oval 5">
            <a:extLst>
              <a:ext uri="{FF2B5EF4-FFF2-40B4-BE49-F238E27FC236}">
                <a16:creationId xmlns:a16="http://schemas.microsoft.com/office/drawing/2014/main" id="{5351ED21-D4F5-0848-7D2A-84DC0B079F10}"/>
              </a:ext>
            </a:extLst>
          </p:cNvPr>
          <p:cNvSpPr/>
          <p:nvPr/>
        </p:nvSpPr>
        <p:spPr>
          <a:xfrm>
            <a:off x="7996329" y="494522"/>
            <a:ext cx="2892491" cy="19500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Feeding that </a:t>
            </a:r>
            <a:r>
              <a:rPr lang="en-US" err="1">
                <a:solidFill>
                  <a:schemeClr val="accent4">
                    <a:lumMod val="75000"/>
                  </a:schemeClr>
                </a:solidFill>
                <a:latin typeface="Cambria" panose="02040503050406030204" pitchFamily="18" charset="0"/>
                <a:ea typeface="Cambria" panose="02040503050406030204" pitchFamily="18" charset="0"/>
              </a:rPr>
              <a:t>facedata</a:t>
            </a:r>
            <a:r>
              <a:rPr lang="en-US">
                <a:solidFill>
                  <a:schemeClr val="accent4">
                    <a:lumMod val="75000"/>
                  </a:schemeClr>
                </a:solidFill>
                <a:latin typeface="Cambria" panose="02040503050406030204" pitchFamily="18" charset="0"/>
                <a:ea typeface="Cambria" panose="02040503050406030204" pitchFamily="18" charset="0"/>
              </a:rPr>
              <a:t> and respective id’s of each face to the recognizer so that it can learn.</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7" name="Arrow: Right 6">
            <a:extLst>
              <a:ext uri="{FF2B5EF4-FFF2-40B4-BE49-F238E27FC236}">
                <a16:creationId xmlns:a16="http://schemas.microsoft.com/office/drawing/2014/main" id="{28490F1D-A606-D25B-AD6A-AA28D6FD5B68}"/>
              </a:ext>
            </a:extLst>
          </p:cNvPr>
          <p:cNvSpPr/>
          <p:nvPr/>
        </p:nvSpPr>
        <p:spPr>
          <a:xfrm>
            <a:off x="3013781" y="1208313"/>
            <a:ext cx="1380931" cy="354563"/>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Arrow: Right 7">
            <a:extLst>
              <a:ext uri="{FF2B5EF4-FFF2-40B4-BE49-F238E27FC236}">
                <a16:creationId xmlns:a16="http://schemas.microsoft.com/office/drawing/2014/main" id="{FC1297FF-FBA2-575D-588B-69D5AC258388}"/>
              </a:ext>
            </a:extLst>
          </p:cNvPr>
          <p:cNvSpPr/>
          <p:nvPr/>
        </p:nvSpPr>
        <p:spPr>
          <a:xfrm>
            <a:off x="6615398" y="1096345"/>
            <a:ext cx="1390260" cy="466531"/>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Arrow: Right 8">
            <a:extLst>
              <a:ext uri="{FF2B5EF4-FFF2-40B4-BE49-F238E27FC236}">
                <a16:creationId xmlns:a16="http://schemas.microsoft.com/office/drawing/2014/main" id="{0D046ED9-BF1E-FEF4-B66B-86C85D34FFFD}"/>
              </a:ext>
            </a:extLst>
          </p:cNvPr>
          <p:cNvSpPr/>
          <p:nvPr/>
        </p:nvSpPr>
        <p:spPr>
          <a:xfrm rot="5400000">
            <a:off x="8576877" y="2817073"/>
            <a:ext cx="1513110" cy="821094"/>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TextBox 11">
            <a:extLst>
              <a:ext uri="{FF2B5EF4-FFF2-40B4-BE49-F238E27FC236}">
                <a16:creationId xmlns:a16="http://schemas.microsoft.com/office/drawing/2014/main" id="{A4B9FB13-6769-7B18-DEC8-C7D405B4BC92}"/>
              </a:ext>
            </a:extLst>
          </p:cNvPr>
          <p:cNvSpPr txBox="1"/>
          <p:nvPr/>
        </p:nvSpPr>
        <p:spPr>
          <a:xfrm>
            <a:off x="1153886" y="3641288"/>
            <a:ext cx="2547257" cy="523220"/>
          </a:xfrm>
          <a:prstGeom prst="rect">
            <a:avLst/>
          </a:prstGeom>
          <a:noFill/>
        </p:spPr>
        <p:txBody>
          <a:bodyPr wrap="square" rtlCol="0">
            <a:spAutoFit/>
          </a:bodyPr>
          <a:lstStyle/>
          <a:p>
            <a:r>
              <a:rPr lang="en-US" sz="2800">
                <a:solidFill>
                  <a:schemeClr val="accent3">
                    <a:lumMod val="40000"/>
                    <a:lumOff val="60000"/>
                  </a:schemeClr>
                </a:solidFill>
                <a:latin typeface="Cambria" panose="02040503050406030204" pitchFamily="18" charset="0"/>
                <a:ea typeface="Cambria" panose="02040503050406030204" pitchFamily="18" charset="0"/>
              </a:rPr>
              <a:t>WORKFLOW</a:t>
            </a:r>
            <a:r>
              <a:rPr lang="en-US"/>
              <a:t>:</a:t>
            </a:r>
            <a:endParaRPr lang="en-IN"/>
          </a:p>
        </p:txBody>
      </p:sp>
      <p:sp>
        <p:nvSpPr>
          <p:cNvPr id="13" name="Oval 12">
            <a:extLst>
              <a:ext uri="{FF2B5EF4-FFF2-40B4-BE49-F238E27FC236}">
                <a16:creationId xmlns:a16="http://schemas.microsoft.com/office/drawing/2014/main" id="{C24A6308-1653-765B-0E92-15EED48DBB98}"/>
              </a:ext>
            </a:extLst>
          </p:cNvPr>
          <p:cNvSpPr/>
          <p:nvPr/>
        </p:nvSpPr>
        <p:spPr>
          <a:xfrm>
            <a:off x="4195672" y="4206176"/>
            <a:ext cx="2647579" cy="145634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solidFill>
                <a:latin typeface="Cambria" panose="02040503050406030204" pitchFamily="18" charset="0"/>
                <a:ea typeface="Cambria" panose="02040503050406030204" pitchFamily="18" charset="0"/>
              </a:rPr>
              <a:t>Update in the excel sheet with roll no. ,name and time</a:t>
            </a:r>
            <a:endParaRPr lang="en-IN">
              <a:solidFill>
                <a:schemeClr val="accent4"/>
              </a:solidFill>
              <a:latin typeface="Cambria" panose="02040503050406030204" pitchFamily="18" charset="0"/>
              <a:ea typeface="Cambria" panose="02040503050406030204" pitchFamily="18" charset="0"/>
            </a:endParaRPr>
          </a:p>
        </p:txBody>
      </p:sp>
      <p:sp>
        <p:nvSpPr>
          <p:cNvPr id="14" name="Arrow: Right 13">
            <a:extLst>
              <a:ext uri="{FF2B5EF4-FFF2-40B4-BE49-F238E27FC236}">
                <a16:creationId xmlns:a16="http://schemas.microsoft.com/office/drawing/2014/main" id="{BC1ACBEA-469A-DD4E-186F-686EC331DDCA}"/>
              </a:ext>
            </a:extLst>
          </p:cNvPr>
          <p:cNvSpPr/>
          <p:nvPr/>
        </p:nvSpPr>
        <p:spPr>
          <a:xfrm rot="10800000">
            <a:off x="6774024" y="4618653"/>
            <a:ext cx="1222304" cy="662474"/>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4517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07D6-662F-DA31-CE81-382DD1CC0057}"/>
              </a:ext>
            </a:extLst>
          </p:cNvPr>
          <p:cNvSpPr>
            <a:spLocks noGrp="1"/>
          </p:cNvSpPr>
          <p:nvPr>
            <p:ph type="ctrTitle"/>
          </p:nvPr>
        </p:nvSpPr>
        <p:spPr>
          <a:xfrm>
            <a:off x="74646" y="289249"/>
            <a:ext cx="5243804" cy="503853"/>
          </a:xfrm>
        </p:spPr>
        <p:txBody>
          <a:bodyPr>
            <a:noAutofit/>
          </a:bodyPr>
          <a:lstStyle/>
          <a:p>
            <a:r>
              <a:rPr lang="en-US" sz="3200">
                <a:solidFill>
                  <a:schemeClr val="accent2">
                    <a:lumMod val="60000"/>
                    <a:lumOff val="40000"/>
                  </a:schemeClr>
                </a:solidFill>
                <a:latin typeface="Cambria" panose="02040503050406030204" pitchFamily="18" charset="0"/>
                <a:ea typeface="Cambria" panose="02040503050406030204" pitchFamily="18" charset="0"/>
              </a:rPr>
              <a:t>  Detect multiscale</a:t>
            </a:r>
            <a:endParaRPr lang="en-IN" sz="32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9" name="Rectangle 2">
            <a:extLst>
              <a:ext uri="{FF2B5EF4-FFF2-40B4-BE49-F238E27FC236}">
                <a16:creationId xmlns:a16="http://schemas.microsoft.com/office/drawing/2014/main" id="{8CEBE3FA-D712-D43C-18B3-6016BA4CE1AE}"/>
              </a:ext>
            </a:extLst>
          </p:cNvPr>
          <p:cNvSpPr>
            <a:spLocks noGrp="1" noChangeArrowheads="1"/>
          </p:cNvSpPr>
          <p:nvPr>
            <p:ph type="subTitle"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FCB901F1-D9B6-2853-F5FE-19ACAB1CAB5F}"/>
              </a:ext>
            </a:extLst>
          </p:cNvPr>
          <p:cNvSpPr txBox="1"/>
          <p:nvPr/>
        </p:nvSpPr>
        <p:spPr>
          <a:xfrm>
            <a:off x="214605" y="793103"/>
            <a:ext cx="7501811" cy="5355312"/>
          </a:xfrm>
          <a:prstGeom prst="rect">
            <a:avLst/>
          </a:prstGeom>
          <a:noFill/>
        </p:spPr>
        <p:txBody>
          <a:bodyPr wrap="square" lIns="91440" tIns="45720" rIns="91440" bIns="45720" anchor="t">
            <a:spAutoFit/>
          </a:bodyPr>
          <a:lstStyle/>
          <a:p>
            <a:endParaRPr lang="en-US">
              <a:solidFill>
                <a:schemeClr val="accent1">
                  <a:lumMod val="20000"/>
                  <a:lumOff val="80000"/>
                </a:schemeClr>
              </a:solidFill>
              <a:latin typeface="Cambria"/>
              <a:ea typeface="Cambria"/>
            </a:endParaRPr>
          </a:p>
          <a:p>
            <a:r>
              <a:rPr lang="en-US">
                <a:solidFill>
                  <a:schemeClr val="accent1">
                    <a:lumMod val="20000"/>
                    <a:lumOff val="80000"/>
                  </a:schemeClr>
                </a:solidFill>
                <a:latin typeface="Cambria"/>
                <a:ea typeface="Cambria"/>
              </a:rPr>
              <a:t>We use v2.CascadeClassifier.detectMultiScale() to find faces or eyes, and it is defined like this:</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panose="02040503050406030204" pitchFamily="18" charset="0"/>
                <a:ea typeface="Cambria" panose="02040503050406030204" pitchFamily="18" charset="0"/>
              </a:rPr>
              <a:t>cv2.CascadeClassifier.detectMultiScale( image, </a:t>
            </a:r>
            <a:r>
              <a:rPr lang="en-US" err="1">
                <a:solidFill>
                  <a:schemeClr val="accent1">
                    <a:lumMod val="20000"/>
                    <a:lumOff val="80000"/>
                  </a:schemeClr>
                </a:solidFill>
                <a:latin typeface="Cambria" panose="02040503050406030204" pitchFamily="18" charset="0"/>
                <a:ea typeface="Cambria" panose="02040503050406030204" pitchFamily="18" charset="0"/>
              </a:rPr>
              <a:t>scaleFactor</a:t>
            </a:r>
            <a:r>
              <a:rPr lang="en-US">
                <a:solidFill>
                  <a:schemeClr val="accent1">
                    <a:lumMod val="20000"/>
                    <a:lumOff val="80000"/>
                  </a:schemeClr>
                </a:solidFill>
                <a:latin typeface="Cambria" panose="02040503050406030204" pitchFamily="18" charset="0"/>
                <a:ea typeface="Cambria" panose="02040503050406030204" pitchFamily="18" charset="0"/>
              </a:rPr>
              <a:t>, </a:t>
            </a:r>
            <a:r>
              <a:rPr lang="en-US" err="1">
                <a:solidFill>
                  <a:schemeClr val="accent1">
                    <a:lumMod val="20000"/>
                    <a:lumOff val="80000"/>
                  </a:schemeClr>
                </a:solidFill>
                <a:latin typeface="Cambria" panose="02040503050406030204" pitchFamily="18" charset="0"/>
                <a:ea typeface="Cambria" panose="02040503050406030204" pitchFamily="18" charset="0"/>
              </a:rPr>
              <a:t>minNeighbors</a:t>
            </a:r>
            <a:r>
              <a:rPr lang="en-US">
                <a:solidFill>
                  <a:schemeClr val="accent1">
                    <a:lumMod val="20000"/>
                    <a:lumOff val="80000"/>
                  </a:schemeClr>
                </a:solidFill>
                <a:latin typeface="Cambria" panose="02040503050406030204" pitchFamily="18" charset="0"/>
                <a:ea typeface="Cambria" panose="02040503050406030204" pitchFamily="18" charset="0"/>
              </a:rPr>
              <a:t>, flags, </a:t>
            </a:r>
            <a:r>
              <a:rPr lang="en-US" err="1">
                <a:solidFill>
                  <a:schemeClr val="accent1">
                    <a:lumMod val="20000"/>
                    <a:lumOff val="80000"/>
                  </a:schemeClr>
                </a:solidFill>
                <a:latin typeface="Cambria" panose="02040503050406030204" pitchFamily="18" charset="0"/>
                <a:ea typeface="Cambria" panose="02040503050406030204" pitchFamily="18" charset="0"/>
              </a:rPr>
              <a:t>minSize</a:t>
            </a:r>
            <a:r>
              <a:rPr lang="en-US">
                <a:solidFill>
                  <a:schemeClr val="accent1">
                    <a:lumMod val="20000"/>
                    <a:lumOff val="80000"/>
                  </a:schemeClr>
                </a:solidFill>
                <a:latin typeface="Cambria" panose="02040503050406030204" pitchFamily="18" charset="0"/>
                <a:ea typeface="Cambria" panose="02040503050406030204" pitchFamily="18" charset="0"/>
              </a:rPr>
              <a:t> , </a:t>
            </a:r>
            <a:r>
              <a:rPr lang="en-US" err="1">
                <a:solidFill>
                  <a:schemeClr val="accent1">
                    <a:lumMod val="20000"/>
                    <a:lumOff val="80000"/>
                  </a:schemeClr>
                </a:solidFill>
                <a:latin typeface="Cambria" panose="02040503050406030204" pitchFamily="18" charset="0"/>
                <a:ea typeface="Cambria" panose="02040503050406030204" pitchFamily="18" charset="0"/>
              </a:rPr>
              <a:t>maxSize</a:t>
            </a:r>
            <a:r>
              <a:rPr lang="en-US">
                <a:solidFill>
                  <a:schemeClr val="accent1">
                    <a:lumMod val="20000"/>
                    <a:lumOff val="80000"/>
                  </a:schemeClr>
                </a:solidFill>
                <a:latin typeface="Cambria" panose="02040503050406030204" pitchFamily="18" charset="0"/>
                <a:ea typeface="Cambria" panose="02040503050406030204" pitchFamily="18" charset="0"/>
              </a:rPr>
              <a:t> ) </a:t>
            </a:r>
          </a:p>
          <a:p>
            <a:r>
              <a:rPr lang="en-US">
                <a:solidFill>
                  <a:schemeClr val="accent1">
                    <a:lumMod val="20000"/>
                    <a:lumOff val="80000"/>
                  </a:schemeClr>
                </a:solidFill>
                <a:latin typeface="Cambria" panose="02040503050406030204" pitchFamily="18" charset="0"/>
                <a:ea typeface="Cambria" panose="02040503050406030204" pitchFamily="18" charset="0"/>
              </a:rPr>
              <a:t>Where the parameters are:</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b="1">
                <a:solidFill>
                  <a:schemeClr val="accent6">
                    <a:lumMod val="40000"/>
                    <a:lumOff val="60000"/>
                  </a:schemeClr>
                </a:solidFill>
                <a:latin typeface="Cambria" panose="02040503050406030204" pitchFamily="18" charset="0"/>
                <a:ea typeface="Cambria" panose="02040503050406030204" pitchFamily="18" charset="0"/>
              </a:rPr>
              <a:t>image</a:t>
            </a:r>
            <a:r>
              <a:rPr lang="en-US">
                <a:solidFill>
                  <a:schemeClr val="accent6">
                    <a:lumMod val="40000"/>
                    <a:lumOff val="60000"/>
                  </a:schemeClr>
                </a:solidFill>
                <a:latin typeface="Cambria" panose="02040503050406030204" pitchFamily="18" charset="0"/>
                <a:ea typeface="Cambria" panose="02040503050406030204" pitchFamily="18" charset="0"/>
              </a:rPr>
              <a:t> : </a:t>
            </a:r>
            <a:r>
              <a:rPr lang="en-US">
                <a:solidFill>
                  <a:schemeClr val="accent1">
                    <a:lumMod val="20000"/>
                    <a:lumOff val="80000"/>
                  </a:schemeClr>
                </a:solidFill>
                <a:latin typeface="Cambria" panose="02040503050406030204" pitchFamily="18" charset="0"/>
                <a:ea typeface="Cambria" panose="02040503050406030204" pitchFamily="18" charset="0"/>
              </a:rPr>
              <a:t>Containing an image where objects are detected.</a:t>
            </a:r>
          </a:p>
          <a:p>
            <a:endParaRPr lang="en-US" b="1">
              <a:solidFill>
                <a:schemeClr val="accent6">
                  <a:lumMod val="40000"/>
                  <a:lumOff val="60000"/>
                </a:schemeClr>
              </a:solidFill>
              <a:latin typeface="Cambria"/>
              <a:ea typeface="Cambria"/>
            </a:endParaRPr>
          </a:p>
          <a:p>
            <a:pPr marL="285750" indent="-285750">
              <a:buFont typeface="Arial" panose="020B0604020202020204" pitchFamily="34" charset="0"/>
              <a:buChar char="•"/>
            </a:pPr>
            <a:r>
              <a:rPr lang="en-US" b="1" err="1">
                <a:solidFill>
                  <a:schemeClr val="accent6">
                    <a:lumMod val="40000"/>
                    <a:lumOff val="60000"/>
                  </a:schemeClr>
                </a:solidFill>
                <a:latin typeface="Cambria"/>
                <a:ea typeface="Cambria"/>
              </a:rPr>
              <a:t>scalefactor</a:t>
            </a:r>
            <a:r>
              <a:rPr lang="en-US">
                <a:solidFill>
                  <a:schemeClr val="accent6">
                    <a:lumMod val="40000"/>
                    <a:lumOff val="60000"/>
                  </a:schemeClr>
                </a:solidFill>
                <a:latin typeface="Cambria"/>
                <a:ea typeface="Cambria"/>
              </a:rPr>
              <a:t> : </a:t>
            </a:r>
            <a:r>
              <a:rPr lang="en-US">
                <a:solidFill>
                  <a:schemeClr val="accent1">
                    <a:lumMod val="20000"/>
                    <a:lumOff val="80000"/>
                  </a:schemeClr>
                </a:solidFill>
                <a:latin typeface="Cambria"/>
                <a:ea typeface="Cambria"/>
              </a:rPr>
              <a:t>Parameter specifying how much the image size is reduced at each image scale.</a:t>
            </a:r>
          </a:p>
          <a:p>
            <a:pPr marL="285750" indent="-285750">
              <a:buFont typeface="Arial" panose="020B0604020202020204" pitchFamily="34" charset="0"/>
              <a:buChar char="•"/>
            </a:pPr>
            <a:endParaRPr lang="en-US">
              <a:solidFill>
                <a:schemeClr val="accent1">
                  <a:lumMod val="20000"/>
                  <a:lumOff val="80000"/>
                </a:schemeClr>
              </a:solidFill>
              <a:latin typeface="Cambria"/>
              <a:ea typeface="Cambria"/>
            </a:endParaRPr>
          </a:p>
          <a:p>
            <a:r>
              <a:rPr lang="en-US">
                <a:solidFill>
                  <a:schemeClr val="accent1">
                    <a:lumMod val="20000"/>
                    <a:lumOff val="80000"/>
                  </a:schemeClr>
                </a:solidFill>
                <a:latin typeface="Cambria" panose="02040503050406030204" pitchFamily="18" charset="0"/>
                <a:ea typeface="Cambria" panose="02040503050406030204" pitchFamily="18" charset="0"/>
              </a:rPr>
              <a:t>Since the classifier model was trained with the fixed face size images which   can be seen in the xml file. It can detect faces with the same size which was used during the training. So what if our input image has faces smaller or bigger than what was used then. Now, for this reason, we want our image in different scales so that the model can detect a face. </a:t>
            </a:r>
          </a:p>
          <a:p>
            <a:endParaRPr lang="en-IN"/>
          </a:p>
        </p:txBody>
      </p:sp>
      <p:pic>
        <p:nvPicPr>
          <p:cNvPr id="1026" name="Picture 2" descr="image pyramid for face detection">
            <a:extLst>
              <a:ext uri="{FF2B5EF4-FFF2-40B4-BE49-F238E27FC236}">
                <a16:creationId xmlns:a16="http://schemas.microsoft.com/office/drawing/2014/main" id="{C21DBFA4-1B32-9FBB-C2BB-B9A3DE480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3326" y="2210119"/>
            <a:ext cx="3874069" cy="243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116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9F8DF3-75BA-904B-5F3C-FC0CC9A754E9}"/>
              </a:ext>
            </a:extLst>
          </p:cNvPr>
          <p:cNvSpPr txBox="1"/>
          <p:nvPr/>
        </p:nvSpPr>
        <p:spPr>
          <a:xfrm>
            <a:off x="466531" y="550508"/>
            <a:ext cx="6858000" cy="3416320"/>
          </a:xfrm>
          <a:prstGeom prst="rect">
            <a:avLst/>
          </a:prstGeom>
          <a:noFill/>
        </p:spPr>
        <p:txBody>
          <a:bodyPr wrap="square">
            <a:spAutoFit/>
          </a:bodyPr>
          <a:lstStyle/>
          <a:p>
            <a:r>
              <a:rPr lang="en-US">
                <a:solidFill>
                  <a:schemeClr val="accent1">
                    <a:lumMod val="20000"/>
                    <a:lumOff val="80000"/>
                  </a:schemeClr>
                </a:solidFill>
                <a:latin typeface="Cambria" panose="02040503050406030204" pitchFamily="18" charset="0"/>
                <a:ea typeface="Cambria" panose="02040503050406030204" pitchFamily="18" charset="0"/>
              </a:rPr>
              <a:t>Scale factor =1.05 Means we reduce the image size by 5% each time we scale. This would generate more number of layers since the image is downsized each time by only 5%. With this large number of layers, the algorithm works slower. And since it is more precise the algorithm would take some non-face areas into consideration.</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1026" name="Picture 2" descr="scale factor for face detection">
            <a:extLst>
              <a:ext uri="{FF2B5EF4-FFF2-40B4-BE49-F238E27FC236}">
                <a16:creationId xmlns:a16="http://schemas.microsoft.com/office/drawing/2014/main" id="{3F969239-1714-84DD-281B-47D8D359D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830" y="375558"/>
            <a:ext cx="2992016" cy="2244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55B5B6-24DC-BA48-B43F-4872F66DF407}"/>
              </a:ext>
            </a:extLst>
          </p:cNvPr>
          <p:cNvSpPr txBox="1"/>
          <p:nvPr/>
        </p:nvSpPr>
        <p:spPr>
          <a:xfrm>
            <a:off x="597160" y="2431790"/>
            <a:ext cx="4012162" cy="3139321"/>
          </a:xfrm>
          <a:prstGeom prst="rect">
            <a:avLst/>
          </a:prstGeom>
          <a:noFill/>
        </p:spPr>
        <p:txBody>
          <a:bodyPr wrap="square">
            <a:spAutoFit/>
          </a:bodyPr>
          <a:lstStyle/>
          <a:p>
            <a:endParaRPr lang="en-US" b="1" i="1">
              <a:solidFill>
                <a:schemeClr val="accent1">
                  <a:lumMod val="20000"/>
                  <a:lumOff val="80000"/>
                </a:schemeClr>
              </a:solidFill>
              <a:effectLst/>
              <a:latin typeface="Cambria" panose="02040503050406030204" pitchFamily="18" charset="0"/>
              <a:ea typeface="Cambria" panose="02040503050406030204" pitchFamily="18" charset="0"/>
            </a:endParaRPr>
          </a:p>
          <a:p>
            <a:r>
              <a:rPr lang="en-US" b="1" i="1">
                <a:solidFill>
                  <a:schemeClr val="accent1">
                    <a:lumMod val="20000"/>
                    <a:lumOff val="80000"/>
                  </a:schemeClr>
                </a:solidFill>
                <a:effectLst/>
                <a:latin typeface="Cambria" panose="02040503050406030204" pitchFamily="18" charset="0"/>
                <a:ea typeface="Cambria" panose="02040503050406030204" pitchFamily="18" charset="0"/>
              </a:rPr>
              <a:t>Scale factor =1.8</a:t>
            </a:r>
            <a:r>
              <a:rPr lang="en-US" b="0" i="1">
                <a:solidFill>
                  <a:schemeClr val="accent1">
                    <a:lumMod val="20000"/>
                    <a:lumOff val="80000"/>
                  </a:schemeClr>
                </a:solidFill>
                <a:effectLst/>
                <a:latin typeface="Cambria" panose="02040503050406030204" pitchFamily="18" charset="0"/>
                <a:ea typeface="Cambria" panose="02040503050406030204" pitchFamily="18" charset="0"/>
              </a:rPr>
              <a:t>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This large value would generate less number of layers and accordingly the algorithm works faster and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can miss some faces</a:t>
            </a:r>
            <a:r>
              <a:rPr lang="en-US" b="0" i="1">
                <a:solidFill>
                  <a:srgbClr val="292929"/>
                </a:solidFill>
                <a:effectLst/>
                <a:latin typeface="Cambria" panose="02040503050406030204" pitchFamily="18" charset="0"/>
                <a:ea typeface="Cambria" panose="02040503050406030204" pitchFamily="18" charset="0"/>
              </a:rPr>
              <a:t>.</a:t>
            </a:r>
          </a:p>
          <a:p>
            <a:endParaRPr lang="en-US" i="1">
              <a:solidFill>
                <a:srgbClr val="292929"/>
              </a:solidFill>
              <a:latin typeface="source-serif-pro"/>
            </a:endParaRPr>
          </a:p>
          <a:p>
            <a:endParaRPr lang="en-US" i="1">
              <a:solidFill>
                <a:srgbClr val="292929"/>
              </a:solidFill>
              <a:latin typeface="source-serif-pro"/>
            </a:endParaRPr>
          </a:p>
          <a:p>
            <a:endParaRPr lang="en-US" i="1">
              <a:solidFill>
                <a:srgbClr val="292929"/>
              </a:solidFill>
              <a:latin typeface="source-serif-pro"/>
            </a:endParaRPr>
          </a:p>
          <a:p>
            <a:r>
              <a:rPr lang="en-US">
                <a:solidFill>
                  <a:schemeClr val="accent1">
                    <a:lumMod val="20000"/>
                    <a:lumOff val="80000"/>
                  </a:schemeClr>
                </a:solidFill>
                <a:latin typeface="Cambria" panose="02040503050406030204" pitchFamily="18" charset="0"/>
                <a:ea typeface="Cambria" panose="02040503050406030204" pitchFamily="18" charset="0"/>
              </a:rPr>
              <a:t>Scale factor = 1.3 is the value which we take into consideration giving the output as</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1ECF2B4A-DEB9-C7C7-7AE0-B537D0EA482C}"/>
              </a:ext>
            </a:extLst>
          </p:cNvPr>
          <p:cNvPicPr>
            <a:picLocks noChangeAspect="1"/>
          </p:cNvPicPr>
          <p:nvPr/>
        </p:nvPicPr>
        <p:blipFill>
          <a:blip r:embed="rId3"/>
          <a:stretch>
            <a:fillRect/>
          </a:stretch>
        </p:blipFill>
        <p:spPr>
          <a:xfrm>
            <a:off x="4914902" y="3517477"/>
            <a:ext cx="3253272" cy="2439954"/>
          </a:xfrm>
          <a:prstGeom prst="rect">
            <a:avLst/>
          </a:prstGeom>
        </p:spPr>
      </p:pic>
      <p:pic>
        <p:nvPicPr>
          <p:cNvPr id="7" name="Picture 6">
            <a:extLst>
              <a:ext uri="{FF2B5EF4-FFF2-40B4-BE49-F238E27FC236}">
                <a16:creationId xmlns:a16="http://schemas.microsoft.com/office/drawing/2014/main" id="{F81680CB-86F7-8AD8-B15B-2CDB148E925D}"/>
              </a:ext>
            </a:extLst>
          </p:cNvPr>
          <p:cNvPicPr>
            <a:picLocks noChangeAspect="1"/>
          </p:cNvPicPr>
          <p:nvPr/>
        </p:nvPicPr>
        <p:blipFill>
          <a:blip r:embed="rId4"/>
          <a:stretch>
            <a:fillRect/>
          </a:stretch>
        </p:blipFill>
        <p:spPr>
          <a:xfrm>
            <a:off x="8812766" y="3517476"/>
            <a:ext cx="3253273" cy="2439955"/>
          </a:xfrm>
          <a:prstGeom prst="rect">
            <a:avLst/>
          </a:prstGeom>
        </p:spPr>
      </p:pic>
    </p:spTree>
    <p:extLst>
      <p:ext uri="{BB962C8B-B14F-4D97-AF65-F5344CB8AC3E}">
        <p14:creationId xmlns:p14="http://schemas.microsoft.com/office/powerpoint/2010/main" val="1561991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366EB3-52A8-42BC-297C-58F6C813B57F}"/>
              </a:ext>
            </a:extLst>
          </p:cNvPr>
          <p:cNvSpPr txBox="1"/>
          <p:nvPr/>
        </p:nvSpPr>
        <p:spPr>
          <a:xfrm>
            <a:off x="419878" y="889843"/>
            <a:ext cx="6559419" cy="4801314"/>
          </a:xfrm>
          <a:prstGeom prst="rect">
            <a:avLst/>
          </a:prstGeom>
          <a:noFill/>
        </p:spPr>
        <p:txBody>
          <a:bodyPr wrap="square">
            <a:spAutoFit/>
          </a:bodyPr>
          <a:lstStyle/>
          <a:p>
            <a:r>
              <a:rPr lang="en-US" b="1" i="0" err="1">
                <a:solidFill>
                  <a:schemeClr val="accent6">
                    <a:lumMod val="40000"/>
                    <a:lumOff val="60000"/>
                  </a:schemeClr>
                </a:solidFill>
                <a:effectLst/>
                <a:latin typeface="Cambria"/>
                <a:ea typeface="Cambria"/>
              </a:rPr>
              <a:t>minneighbors</a:t>
            </a:r>
            <a:r>
              <a:rPr lang="en-US" b="0" i="0">
                <a:solidFill>
                  <a:schemeClr val="accent6">
                    <a:lumMod val="40000"/>
                    <a:lumOff val="60000"/>
                  </a:schemeClr>
                </a:solidFill>
                <a:effectLst/>
                <a:latin typeface="Cambria"/>
                <a:ea typeface="Cambria"/>
              </a:rPr>
              <a:t> : </a:t>
            </a:r>
            <a:r>
              <a:rPr lang="en-US" b="0" i="0">
                <a:solidFill>
                  <a:schemeClr val="accent1">
                    <a:lumMod val="20000"/>
                    <a:lumOff val="80000"/>
                  </a:schemeClr>
                </a:solidFill>
                <a:effectLst/>
                <a:latin typeface="Cambria"/>
                <a:ea typeface="Cambria"/>
              </a:rPr>
              <a:t>Parameter specifying how many neighbors each candidate rectangle should have to retain it. This parameter will affect the quality of the detected faces: higher value results in less detections but with higher quality. We're using 5 in the code.</a:t>
            </a:r>
          </a:p>
          <a:p>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r>
              <a:rPr lang="en-US" b="0" i="0">
                <a:solidFill>
                  <a:schemeClr val="accent1">
                    <a:lumMod val="20000"/>
                    <a:lumOff val="80000"/>
                  </a:schemeClr>
                </a:solidFill>
                <a:effectLst/>
                <a:latin typeface="Cambria" panose="02040503050406030204" pitchFamily="18" charset="0"/>
                <a:ea typeface="Cambria" panose="02040503050406030204" pitchFamily="18" charset="0"/>
              </a:rPr>
              <a:t>Since the object detection works in the combination of the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image pyramid (multi-scaling)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and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sliding window,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we get </a:t>
            </a:r>
            <a:r>
              <a:rPr lang="en-US" b="1" i="0">
                <a:solidFill>
                  <a:schemeClr val="accent1">
                    <a:lumMod val="20000"/>
                    <a:lumOff val="80000"/>
                  </a:schemeClr>
                </a:solidFill>
                <a:effectLst/>
                <a:latin typeface="Cambria" panose="02040503050406030204" pitchFamily="18" charset="0"/>
                <a:ea typeface="Cambria" panose="02040503050406030204" pitchFamily="18" charset="0"/>
              </a:rPr>
              <a:t>multiple</a:t>
            </a:r>
            <a:r>
              <a:rPr lang="en-US" b="0" i="0">
                <a:solidFill>
                  <a:schemeClr val="accent1">
                    <a:lumMod val="20000"/>
                    <a:lumOff val="80000"/>
                  </a:schemeClr>
                </a:solidFill>
                <a:effectLst/>
                <a:latin typeface="Cambria" panose="02040503050406030204" pitchFamily="18" charset="0"/>
                <a:ea typeface="Cambria" panose="02040503050406030204" pitchFamily="18" charset="0"/>
              </a:rPr>
              <a:t> true outputs for a single region of the face. These true outputs are the window region which satisfies the </a:t>
            </a:r>
            <a:r>
              <a:rPr lang="en-US" b="0" i="0" err="1">
                <a:solidFill>
                  <a:schemeClr val="accent1">
                    <a:lumMod val="20000"/>
                    <a:lumOff val="80000"/>
                  </a:schemeClr>
                </a:solidFill>
                <a:effectLst/>
                <a:latin typeface="Cambria" panose="02040503050406030204" pitchFamily="18" charset="0"/>
                <a:ea typeface="Cambria" panose="02040503050406030204" pitchFamily="18" charset="0"/>
              </a:rPr>
              <a:t>Haar</a:t>
            </a:r>
            <a:r>
              <a:rPr lang="en-US" b="0" i="0">
                <a:solidFill>
                  <a:schemeClr val="accent1">
                    <a:lumMod val="20000"/>
                    <a:lumOff val="80000"/>
                  </a:schemeClr>
                </a:solidFill>
                <a:effectLst/>
                <a:latin typeface="Cambria" panose="02040503050406030204" pitchFamily="18" charset="0"/>
                <a:ea typeface="Cambria" panose="02040503050406030204" pitchFamily="18" charset="0"/>
              </a:rPr>
              <a:t> features (could be actual face area or a non-face area taken into consideration).</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b="0" i="0">
                <a:solidFill>
                  <a:schemeClr val="accent1">
                    <a:lumMod val="20000"/>
                    <a:lumOff val="80000"/>
                  </a:schemeClr>
                </a:solidFill>
                <a:effectLst/>
                <a:latin typeface="Cambria" panose="02040503050406030204" pitchFamily="18" charset="0"/>
                <a:ea typeface="Cambria" panose="02040503050406030204" pitchFamily="18" charset="0"/>
              </a:rPr>
              <a:t>Therefore, to get an actual face rectangle, the number of rectangles for the same face region must be higher than the </a:t>
            </a:r>
            <a:r>
              <a:rPr lang="en-US" b="0" i="1" err="1">
                <a:solidFill>
                  <a:schemeClr val="accent1">
                    <a:lumMod val="20000"/>
                    <a:lumOff val="80000"/>
                  </a:schemeClr>
                </a:solidFill>
                <a:effectLst/>
                <a:latin typeface="Cambria" panose="02040503050406030204" pitchFamily="18" charset="0"/>
                <a:ea typeface="Cambria" panose="02040503050406030204" pitchFamily="18" charset="0"/>
              </a:rPr>
              <a:t>minNeighbors</a:t>
            </a:r>
            <a:r>
              <a:rPr lang="en-US" b="0" i="0">
                <a:solidFill>
                  <a:schemeClr val="accent1">
                    <a:lumMod val="20000"/>
                    <a:lumOff val="80000"/>
                  </a:schemeClr>
                </a:solidFill>
                <a:effectLst/>
                <a:latin typeface="Cambria" panose="02040503050406030204" pitchFamily="18" charset="0"/>
                <a:ea typeface="Cambria" panose="02040503050406030204" pitchFamily="18" charset="0"/>
              </a:rPr>
              <a:t>.</a:t>
            </a:r>
          </a:p>
          <a:p>
            <a:endParaRPr lang="en-IN">
              <a:solidFill>
                <a:schemeClr val="accent1">
                  <a:lumMod val="20000"/>
                  <a:lumOff val="80000"/>
                </a:schemeClr>
              </a:solidFill>
              <a:latin typeface="Cambria" panose="02040503050406030204" pitchFamily="18" charset="0"/>
              <a:ea typeface="Cambria" panose="02040503050406030204" pitchFamily="18" charset="0"/>
            </a:endParaRPr>
          </a:p>
          <a:p>
            <a:r>
              <a:rPr lang="en-US" err="1">
                <a:solidFill>
                  <a:schemeClr val="accent1">
                    <a:lumMod val="20000"/>
                    <a:lumOff val="80000"/>
                  </a:schemeClr>
                </a:solidFill>
                <a:latin typeface="Cambria" panose="02040503050406030204" pitchFamily="18" charset="0"/>
                <a:ea typeface="Cambria" panose="02040503050406030204" pitchFamily="18" charset="0"/>
              </a:rPr>
              <a:t>minNeighbor</a:t>
            </a:r>
            <a:r>
              <a:rPr lang="en-US">
                <a:solidFill>
                  <a:schemeClr val="accent1">
                    <a:lumMod val="20000"/>
                    <a:lumOff val="80000"/>
                  </a:schemeClr>
                </a:solidFill>
                <a:latin typeface="Cambria" panose="02040503050406030204" pitchFamily="18" charset="0"/>
                <a:ea typeface="Cambria" panose="02040503050406030204" pitchFamily="18" charset="0"/>
              </a:rPr>
              <a:t> = 0. In the figure below some areas have multiple true outputs.</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2052" name="Picture 4">
            <a:extLst>
              <a:ext uri="{FF2B5EF4-FFF2-40B4-BE49-F238E27FC236}">
                <a16:creationId xmlns:a16="http://schemas.microsoft.com/office/drawing/2014/main" id="{153D248C-58B4-FD4B-B0F4-A48AD58C9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7702" y="727518"/>
            <a:ext cx="3943351" cy="19667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F14D26-D6A0-CAC5-B0F5-E668A2DD63E6}"/>
              </a:ext>
            </a:extLst>
          </p:cNvPr>
          <p:cNvSpPr txBox="1"/>
          <p:nvPr/>
        </p:nvSpPr>
        <p:spPr>
          <a:xfrm>
            <a:off x="317241" y="1483568"/>
            <a:ext cx="7109925" cy="646331"/>
          </a:xfrm>
          <a:prstGeom prst="rect">
            <a:avLst/>
          </a:prstGeom>
          <a:noFill/>
        </p:spPr>
        <p:txBody>
          <a:bodyPr wrap="square">
            <a:spAutoFit/>
          </a:bodyPr>
          <a:lstStyle/>
          <a:p>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25C1BC5A-9F9C-8E9D-6448-3CD2383A922A}"/>
              </a:ext>
            </a:extLst>
          </p:cNvPr>
          <p:cNvPicPr>
            <a:picLocks noChangeAspect="1"/>
          </p:cNvPicPr>
          <p:nvPr/>
        </p:nvPicPr>
        <p:blipFill>
          <a:blip r:embed="rId3"/>
          <a:stretch>
            <a:fillRect/>
          </a:stretch>
        </p:blipFill>
        <p:spPr>
          <a:xfrm>
            <a:off x="7385261" y="3838632"/>
            <a:ext cx="4612793" cy="2563894"/>
          </a:xfrm>
          <a:prstGeom prst="rect">
            <a:avLst/>
          </a:prstGeom>
        </p:spPr>
      </p:pic>
    </p:spTree>
    <p:extLst>
      <p:ext uri="{BB962C8B-B14F-4D97-AF65-F5344CB8AC3E}">
        <p14:creationId xmlns:p14="http://schemas.microsoft.com/office/powerpoint/2010/main" val="833898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minNeighbors = 3">
            <a:extLst>
              <a:ext uri="{FF2B5EF4-FFF2-40B4-BE49-F238E27FC236}">
                <a16:creationId xmlns:a16="http://schemas.microsoft.com/office/drawing/2014/main" id="{EFBF485A-304C-CB00-6FD6-18A164C94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826" y="3711920"/>
            <a:ext cx="4292083" cy="2622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8208C8-7674-9B13-3503-0FE1151BD2C8}"/>
              </a:ext>
            </a:extLst>
          </p:cNvPr>
          <p:cNvSpPr txBox="1"/>
          <p:nvPr/>
        </p:nvSpPr>
        <p:spPr>
          <a:xfrm>
            <a:off x="531845" y="4469362"/>
            <a:ext cx="6106884" cy="2031325"/>
          </a:xfrm>
          <a:prstGeom prst="rect">
            <a:avLst/>
          </a:prstGeom>
          <a:noFill/>
        </p:spPr>
        <p:txBody>
          <a:bodyPr wrap="square">
            <a:spAutoFit/>
          </a:bodyPr>
          <a:lstStyle/>
          <a:p>
            <a:endParaRPr lang="en-US">
              <a:solidFill>
                <a:schemeClr val="accent6">
                  <a:lumMod val="40000"/>
                  <a:lumOff val="60000"/>
                </a:schemeClr>
              </a:solidFill>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err="1">
                <a:solidFill>
                  <a:schemeClr val="accent6">
                    <a:lumMod val="40000"/>
                    <a:lumOff val="60000"/>
                  </a:schemeClr>
                </a:solidFill>
                <a:latin typeface="Cambria" panose="02040503050406030204" pitchFamily="18" charset="0"/>
                <a:ea typeface="Cambria" panose="02040503050406030204" pitchFamily="18" charset="0"/>
              </a:rPr>
              <a:t>minSize</a:t>
            </a:r>
            <a:r>
              <a:rPr lang="en-US">
                <a:solidFill>
                  <a:schemeClr val="accent6">
                    <a:lumMod val="40000"/>
                    <a:lumOff val="60000"/>
                  </a:schemeClr>
                </a:solidFill>
                <a:latin typeface="Cambria" panose="02040503050406030204" pitchFamily="18" charset="0"/>
                <a:ea typeface="Cambria" panose="02040503050406030204" pitchFamily="18" charset="0"/>
              </a:rPr>
              <a:t> : </a:t>
            </a:r>
            <a:r>
              <a:rPr lang="en-US">
                <a:solidFill>
                  <a:schemeClr val="accent1">
                    <a:lumMod val="20000"/>
                    <a:lumOff val="80000"/>
                  </a:schemeClr>
                </a:solidFill>
                <a:latin typeface="Cambria" panose="02040503050406030204" pitchFamily="18" charset="0"/>
                <a:ea typeface="Cambria" panose="02040503050406030204" pitchFamily="18" charset="0"/>
              </a:rPr>
              <a:t>Minimum possible object size. Objects smaller than that are ignored.</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err="1">
                <a:solidFill>
                  <a:schemeClr val="accent6">
                    <a:lumMod val="40000"/>
                    <a:lumOff val="60000"/>
                  </a:schemeClr>
                </a:solidFill>
                <a:latin typeface="Cambria" panose="02040503050406030204" pitchFamily="18" charset="0"/>
                <a:ea typeface="Cambria" panose="02040503050406030204" pitchFamily="18" charset="0"/>
              </a:rPr>
              <a:t>maxSize</a:t>
            </a:r>
            <a:r>
              <a:rPr lang="en-US">
                <a:solidFill>
                  <a:schemeClr val="accent6">
                    <a:lumMod val="40000"/>
                    <a:lumOff val="60000"/>
                  </a:schemeClr>
                </a:solidFill>
                <a:latin typeface="Cambria" panose="02040503050406030204" pitchFamily="18" charset="0"/>
                <a:ea typeface="Cambria" panose="02040503050406030204" pitchFamily="18" charset="0"/>
              </a:rPr>
              <a:t> : </a:t>
            </a:r>
            <a:r>
              <a:rPr lang="en-US">
                <a:solidFill>
                  <a:schemeClr val="accent1">
                    <a:lumMod val="20000"/>
                    <a:lumOff val="80000"/>
                  </a:schemeClr>
                </a:solidFill>
                <a:latin typeface="Cambria" panose="02040503050406030204" pitchFamily="18" charset="0"/>
                <a:ea typeface="Cambria" panose="02040503050406030204" pitchFamily="18" charset="0"/>
              </a:rPr>
              <a:t>Maximum possible object size. Objects larger than that are ignored.</a:t>
            </a:r>
          </a:p>
        </p:txBody>
      </p:sp>
      <p:sp>
        <p:nvSpPr>
          <p:cNvPr id="5" name="TextBox 4">
            <a:extLst>
              <a:ext uri="{FF2B5EF4-FFF2-40B4-BE49-F238E27FC236}">
                <a16:creationId xmlns:a16="http://schemas.microsoft.com/office/drawing/2014/main" id="{D3577AF4-7634-0B79-DDB8-B3ECB88BA127}"/>
              </a:ext>
            </a:extLst>
          </p:cNvPr>
          <p:cNvSpPr txBox="1"/>
          <p:nvPr/>
        </p:nvSpPr>
        <p:spPr>
          <a:xfrm>
            <a:off x="354563" y="838612"/>
            <a:ext cx="6106884"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solidFill>
                <a:srgbClr val="052F61">
                  <a:lumMod val="20000"/>
                  <a:lumOff val="80000"/>
                </a:srgbClr>
              </a:solidFill>
              <a:latin typeface="Cambria" panose="02040503050406030204" pitchFamily="18"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52F61">
                  <a:lumMod val="20000"/>
                  <a:lumOff val="80000"/>
                </a:srgbClr>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solidFill>
                <a:srgbClr val="052F61">
                  <a:lumMod val="20000"/>
                  <a:lumOff val="80000"/>
                </a:srgbClr>
              </a:solidFill>
              <a:latin typeface="Cambria" panose="02040503050406030204" pitchFamily="18"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52F61">
                    <a:lumMod val="20000"/>
                    <a:lumOff val="80000"/>
                  </a:srgbClr>
                </a:solidFill>
                <a:effectLst/>
                <a:uLnTx/>
                <a:uFillTx/>
                <a:latin typeface="Cambria" panose="02040503050406030204" pitchFamily="18" charset="0"/>
                <a:ea typeface="Cambria" panose="02040503050406030204" pitchFamily="18" charset="0"/>
                <a:cs typeface="+mn-cs"/>
              </a:rPr>
              <a:t> </a:t>
            </a:r>
            <a:endParaRPr kumimoji="0" lang="en-IN" sz="1800" b="0" i="0" u="none" strike="noStrike" kern="1200" cap="none" spc="0" normalizeH="0" baseline="0" noProof="0">
              <a:ln>
                <a:noFill/>
              </a:ln>
              <a:solidFill>
                <a:srgbClr val="052F61">
                  <a:lumMod val="20000"/>
                  <a:lumOff val="80000"/>
                </a:srgbClr>
              </a:solidFill>
              <a:effectLst/>
              <a:uLnTx/>
              <a:uFillTx/>
              <a:latin typeface="Cambria" panose="02040503050406030204" pitchFamily="18" charset="0"/>
              <a:ea typeface="Cambria" panose="02040503050406030204" pitchFamily="18" charset="0"/>
              <a:cs typeface="+mn-cs"/>
            </a:endParaRPr>
          </a:p>
        </p:txBody>
      </p:sp>
      <p:pic>
        <p:nvPicPr>
          <p:cNvPr id="7" name="Picture 6">
            <a:extLst>
              <a:ext uri="{FF2B5EF4-FFF2-40B4-BE49-F238E27FC236}">
                <a16:creationId xmlns:a16="http://schemas.microsoft.com/office/drawing/2014/main" id="{20B058A8-5D11-9D3B-BC5A-1E2DC2474BBB}"/>
              </a:ext>
            </a:extLst>
          </p:cNvPr>
          <p:cNvPicPr>
            <a:picLocks noChangeAspect="1"/>
          </p:cNvPicPr>
          <p:nvPr/>
        </p:nvPicPr>
        <p:blipFill>
          <a:blip r:embed="rId3"/>
          <a:stretch>
            <a:fillRect/>
          </a:stretch>
        </p:blipFill>
        <p:spPr>
          <a:xfrm>
            <a:off x="7135914" y="251270"/>
            <a:ext cx="4292083" cy="2820178"/>
          </a:xfrm>
          <a:prstGeom prst="rect">
            <a:avLst/>
          </a:prstGeom>
        </p:spPr>
      </p:pic>
      <p:sp>
        <p:nvSpPr>
          <p:cNvPr id="10" name="TextBox 9">
            <a:extLst>
              <a:ext uri="{FF2B5EF4-FFF2-40B4-BE49-F238E27FC236}">
                <a16:creationId xmlns:a16="http://schemas.microsoft.com/office/drawing/2014/main" id="{5726AAF4-C4A7-63D4-3A8A-0EE859E524BF}"/>
              </a:ext>
            </a:extLst>
          </p:cNvPr>
          <p:cNvSpPr txBox="1"/>
          <p:nvPr/>
        </p:nvSpPr>
        <p:spPr>
          <a:xfrm>
            <a:off x="531845" y="494521"/>
            <a:ext cx="5929602" cy="3693319"/>
          </a:xfrm>
          <a:prstGeom prst="rect">
            <a:avLst/>
          </a:prstGeom>
          <a:noFill/>
        </p:spPr>
        <p:txBody>
          <a:bodyPr wrap="square">
            <a:spAutoFit/>
          </a:bodyPr>
          <a:lstStyle/>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panose="02040503050406030204" pitchFamily="18" charset="0"/>
                <a:ea typeface="Cambria" panose="02040503050406030204" pitchFamily="18" charset="0"/>
              </a:rPr>
              <a:t>Setting </a:t>
            </a:r>
            <a:r>
              <a:rPr lang="en-US" err="1">
                <a:solidFill>
                  <a:schemeClr val="accent1">
                    <a:lumMod val="20000"/>
                    <a:lumOff val="80000"/>
                  </a:schemeClr>
                </a:solidFill>
                <a:latin typeface="Cambria" panose="02040503050406030204" pitchFamily="18" charset="0"/>
                <a:ea typeface="Cambria" panose="02040503050406030204" pitchFamily="18" charset="0"/>
              </a:rPr>
              <a:t>minNeighbor</a:t>
            </a:r>
            <a:r>
              <a:rPr lang="en-US">
                <a:solidFill>
                  <a:schemeClr val="accent1">
                    <a:lumMod val="20000"/>
                    <a:lumOff val="80000"/>
                  </a:schemeClr>
                </a:solidFill>
                <a:latin typeface="Cambria" panose="02040503050406030204" pitchFamily="18" charset="0"/>
                <a:ea typeface="Cambria" panose="02040503050406030204" pitchFamily="18" charset="0"/>
              </a:rPr>
              <a:t> = 3, the area with less than 3 true outputs will not get detected by the classifier. It also includes non faces too.Since </a:t>
            </a:r>
            <a:r>
              <a:rPr lang="en-US" err="1">
                <a:solidFill>
                  <a:schemeClr val="accent1">
                    <a:lumMod val="20000"/>
                    <a:lumOff val="80000"/>
                  </a:schemeClr>
                </a:solidFill>
                <a:latin typeface="Cambria" panose="02040503050406030204" pitchFamily="18" charset="0"/>
                <a:ea typeface="Cambria" panose="02040503050406030204" pitchFamily="18" charset="0"/>
              </a:rPr>
              <a:t>minNeighbor</a:t>
            </a:r>
            <a:r>
              <a:rPr lang="en-US">
                <a:solidFill>
                  <a:schemeClr val="accent1">
                    <a:lumMod val="20000"/>
                    <a:lumOff val="80000"/>
                  </a:schemeClr>
                </a:solidFill>
                <a:latin typeface="Cambria" panose="02040503050406030204" pitchFamily="18" charset="0"/>
                <a:ea typeface="Cambria" panose="02040503050406030204" pitchFamily="18" charset="0"/>
              </a:rPr>
              <a:t> is the threshold value for the number of true outputs required to detect a face.</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panose="02040503050406030204" pitchFamily="18" charset="0"/>
                <a:ea typeface="Cambria" panose="02040503050406030204" pitchFamily="18" charset="0"/>
              </a:rPr>
              <a:t>Setting </a:t>
            </a:r>
            <a:r>
              <a:rPr lang="en-US" err="1">
                <a:solidFill>
                  <a:schemeClr val="accent1">
                    <a:lumMod val="20000"/>
                    <a:lumOff val="80000"/>
                  </a:schemeClr>
                </a:solidFill>
                <a:latin typeface="Cambria" panose="02040503050406030204" pitchFamily="18" charset="0"/>
                <a:ea typeface="Cambria" panose="02040503050406030204" pitchFamily="18" charset="0"/>
              </a:rPr>
              <a:t>minNeighbor</a:t>
            </a:r>
            <a:r>
              <a:rPr lang="en-US">
                <a:solidFill>
                  <a:schemeClr val="accent1">
                    <a:lumMod val="20000"/>
                    <a:lumOff val="80000"/>
                  </a:schemeClr>
                </a:solidFill>
                <a:latin typeface="Cambria" panose="02040503050406030204" pitchFamily="18" charset="0"/>
                <a:ea typeface="Cambria" panose="02040503050406030204" pitchFamily="18" charset="0"/>
              </a:rPr>
              <a:t> = 5, the area with less than 5 true outputs will not get detected by the classifier. Since </a:t>
            </a:r>
            <a:r>
              <a:rPr lang="en-US" err="1">
                <a:solidFill>
                  <a:schemeClr val="accent1">
                    <a:lumMod val="20000"/>
                    <a:lumOff val="80000"/>
                  </a:schemeClr>
                </a:solidFill>
                <a:latin typeface="Cambria" panose="02040503050406030204" pitchFamily="18" charset="0"/>
                <a:ea typeface="Cambria" panose="02040503050406030204" pitchFamily="18" charset="0"/>
              </a:rPr>
              <a:t>minNeighbor</a:t>
            </a:r>
            <a:r>
              <a:rPr lang="en-US">
                <a:solidFill>
                  <a:schemeClr val="accent1">
                    <a:lumMod val="20000"/>
                    <a:lumOff val="80000"/>
                  </a:schemeClr>
                </a:solidFill>
                <a:latin typeface="Cambria" panose="02040503050406030204" pitchFamily="18" charset="0"/>
                <a:ea typeface="Cambria" panose="02040503050406030204" pitchFamily="18" charset="0"/>
              </a:rPr>
              <a:t> is the threshold value for the number of true outputs required to detect a face.</a:t>
            </a:r>
          </a:p>
          <a:p>
            <a:endParaRPr lang="en-US"/>
          </a:p>
        </p:txBody>
      </p:sp>
    </p:spTree>
    <p:extLst>
      <p:ext uri="{BB962C8B-B14F-4D97-AF65-F5344CB8AC3E}">
        <p14:creationId xmlns:p14="http://schemas.microsoft.com/office/powerpoint/2010/main" val="594594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9CF6-912F-BB24-5F72-299EF5AD6E60}"/>
              </a:ext>
            </a:extLst>
          </p:cNvPr>
          <p:cNvSpPr>
            <a:spLocks noGrp="1"/>
          </p:cNvSpPr>
          <p:nvPr>
            <p:ph type="ctrTitle"/>
          </p:nvPr>
        </p:nvSpPr>
        <p:spPr>
          <a:xfrm>
            <a:off x="457200" y="373224"/>
            <a:ext cx="3228393" cy="550507"/>
          </a:xfrm>
        </p:spPr>
        <p:txBody>
          <a:bodyPr>
            <a:noAutofit/>
          </a:bodyPr>
          <a:lstStyle/>
          <a:p>
            <a:r>
              <a:rPr lang="en-US" sz="3200">
                <a:solidFill>
                  <a:schemeClr val="accent2">
                    <a:lumMod val="60000"/>
                    <a:lumOff val="40000"/>
                  </a:schemeClr>
                </a:solidFill>
                <a:latin typeface="Cambria" panose="02040503050406030204" pitchFamily="18" charset="0"/>
                <a:ea typeface="Cambria" panose="02040503050406030204" pitchFamily="18" charset="0"/>
              </a:rPr>
              <a:t>Histogram</a:t>
            </a:r>
            <a:endParaRPr lang="en-IN" sz="32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06462C44-C983-5A66-130D-64C9DB0550AE}"/>
              </a:ext>
            </a:extLst>
          </p:cNvPr>
          <p:cNvSpPr>
            <a:spLocks noGrp="1"/>
          </p:cNvSpPr>
          <p:nvPr>
            <p:ph type="subTitle" idx="1"/>
          </p:nvPr>
        </p:nvSpPr>
        <p:spPr>
          <a:xfrm>
            <a:off x="363894" y="998376"/>
            <a:ext cx="6885992" cy="5859623"/>
          </a:xfrm>
        </p:spPr>
        <p:txBody>
          <a:bodyPr>
            <a:normAutofit/>
          </a:bodyPr>
          <a:lstStyle/>
          <a:p>
            <a:r>
              <a:rPr lang="en-US" sz="1800">
                <a:solidFill>
                  <a:schemeClr val="accent1">
                    <a:lumMod val="20000"/>
                    <a:lumOff val="80000"/>
                  </a:schemeClr>
                </a:solidFill>
                <a:latin typeface="Cambria" panose="02040503050406030204" pitchFamily="18" charset="0"/>
                <a:ea typeface="Cambria" panose="02040503050406030204" pitchFamily="18" charset="0"/>
              </a:rPr>
              <a:t>Histogram is a graphical representation of the intensity distribution of an image. In simple terms, it represents the number of pixels for each intensity value considered.</a:t>
            </a:r>
          </a:p>
          <a:p>
            <a:r>
              <a:rPr lang="en-US" sz="1800">
                <a:solidFill>
                  <a:schemeClr val="accent1">
                    <a:lumMod val="20000"/>
                    <a:lumOff val="80000"/>
                  </a:schemeClr>
                </a:solidFill>
                <a:latin typeface="Cambria" panose="02040503050406030204" pitchFamily="18" charset="0"/>
                <a:ea typeface="Cambria" panose="02040503050406030204" pitchFamily="18" charset="0"/>
              </a:rPr>
              <a:t>In the figure, X-axis represents the total scale (black at the left and white at the right), and Y-axis represents the number of pixels in an image. Here, the histogram shows the number of pixels for each brightness level (from black to white), and when there are more pixels, the peak at the certain brightness level is higher .</a:t>
            </a:r>
          </a:p>
          <a:p>
            <a:r>
              <a:rPr lang="en-IN" sz="1800">
                <a:solidFill>
                  <a:schemeClr val="accent4">
                    <a:lumMod val="60000"/>
                    <a:lumOff val="40000"/>
                  </a:schemeClr>
                </a:solidFill>
                <a:latin typeface="Cambria" panose="02040503050406030204" pitchFamily="18" charset="0"/>
                <a:ea typeface="Cambria" panose="02040503050406030204" pitchFamily="18" charset="0"/>
              </a:rPr>
              <a:t>USES:</a:t>
            </a:r>
          </a:p>
          <a:p>
            <a:pPr marL="285750" indent="-285750">
              <a:buFont typeface="Arial" panose="020B0604020202020204" pitchFamily="34" charset="0"/>
              <a:buChar char="•"/>
            </a:pPr>
            <a:r>
              <a:rPr lang="en-IN" sz="1800">
                <a:solidFill>
                  <a:schemeClr val="accent1">
                    <a:lumMod val="20000"/>
                    <a:lumOff val="80000"/>
                  </a:schemeClr>
                </a:solidFill>
                <a:latin typeface="Cambria" panose="02040503050406030204" pitchFamily="18" charset="0"/>
                <a:ea typeface="Cambria" panose="02040503050406030204" pitchFamily="18" charset="0"/>
              </a:rPr>
              <a:t>To Remove noise from the images</a:t>
            </a:r>
          </a:p>
          <a:p>
            <a:pPr marL="285750" indent="-285750">
              <a:buFont typeface="Arial" panose="020B0604020202020204" pitchFamily="34" charset="0"/>
              <a:buChar char="•"/>
            </a:pPr>
            <a:r>
              <a:rPr lang="en-US" sz="1800">
                <a:solidFill>
                  <a:schemeClr val="accent1">
                    <a:lumMod val="20000"/>
                    <a:lumOff val="80000"/>
                  </a:schemeClr>
                </a:solidFill>
                <a:latin typeface="Cambria" panose="02040503050406030204" pitchFamily="18" charset="0"/>
                <a:ea typeface="Cambria" panose="02040503050406030204" pitchFamily="18" charset="0"/>
              </a:rPr>
              <a:t>It is used to analyze an image. Properties of an image can be predicted by the detailed study of the histogram.</a:t>
            </a:r>
          </a:p>
          <a:p>
            <a:pPr marL="285750" indent="-285750">
              <a:buFont typeface="Arial" panose="020B0604020202020204" pitchFamily="34" charset="0"/>
              <a:buChar char="•"/>
            </a:pPr>
            <a:r>
              <a:rPr lang="en-US" sz="1800">
                <a:solidFill>
                  <a:schemeClr val="accent1">
                    <a:lumMod val="20000"/>
                    <a:lumOff val="80000"/>
                  </a:schemeClr>
                </a:solidFill>
                <a:latin typeface="Cambria" panose="02040503050406030204" pitchFamily="18" charset="0"/>
                <a:ea typeface="Cambria" panose="02040503050406030204" pitchFamily="18" charset="0"/>
              </a:rPr>
              <a:t>It is used for image equalization. Gray level intensities are expanded along the x-axis to produce a high contrast image.</a:t>
            </a:r>
          </a:p>
          <a:p>
            <a:pPr marL="285750" indent="-285750">
              <a:buFont typeface="Arial" panose="020B0604020202020204" pitchFamily="34" charset="0"/>
              <a:buChar char="•"/>
            </a:pPr>
            <a:r>
              <a:rPr lang="en-IN" sz="1800">
                <a:solidFill>
                  <a:schemeClr val="accent1">
                    <a:lumMod val="20000"/>
                    <a:lumOff val="80000"/>
                  </a:schemeClr>
                </a:solidFill>
                <a:latin typeface="Cambria" panose="02040503050406030204" pitchFamily="18" charset="0"/>
                <a:ea typeface="Cambria" panose="02040503050406030204" pitchFamily="18" charset="0"/>
              </a:rPr>
              <a:t>Image processing</a:t>
            </a:r>
          </a:p>
          <a:p>
            <a:pPr marL="285750" indent="-285750">
              <a:buFont typeface="Arial" panose="020B0604020202020204" pitchFamily="34" charset="0"/>
              <a:buChar char="•"/>
            </a:pPr>
            <a:r>
              <a:rPr lang="en-US" sz="1800">
                <a:solidFill>
                  <a:schemeClr val="accent1">
                    <a:lumMod val="20000"/>
                    <a:lumOff val="80000"/>
                  </a:schemeClr>
                </a:solidFill>
                <a:latin typeface="Cambria" panose="02040503050406030204" pitchFamily="18" charset="0"/>
                <a:ea typeface="Cambria" panose="02040503050406030204" pitchFamily="18" charset="0"/>
              </a:rPr>
              <a:t>The brightness of the image can be adjusted by having the details of its histogram.</a:t>
            </a:r>
          </a:p>
        </p:txBody>
      </p:sp>
      <p:pic>
        <p:nvPicPr>
          <p:cNvPr id="4" name="Picture 3">
            <a:extLst>
              <a:ext uri="{FF2B5EF4-FFF2-40B4-BE49-F238E27FC236}">
                <a16:creationId xmlns:a16="http://schemas.microsoft.com/office/drawing/2014/main" id="{75A0EB78-6EF8-1B5F-EB9E-732AD601D899}"/>
              </a:ext>
            </a:extLst>
          </p:cNvPr>
          <p:cNvPicPr>
            <a:picLocks noChangeAspect="1"/>
          </p:cNvPicPr>
          <p:nvPr/>
        </p:nvPicPr>
        <p:blipFill>
          <a:blip r:embed="rId2"/>
          <a:stretch>
            <a:fillRect/>
          </a:stretch>
        </p:blipFill>
        <p:spPr>
          <a:xfrm>
            <a:off x="7862594" y="2090057"/>
            <a:ext cx="4004471" cy="2724539"/>
          </a:xfrm>
          <a:prstGeom prst="rect">
            <a:avLst/>
          </a:prstGeom>
        </p:spPr>
      </p:pic>
    </p:spTree>
    <p:extLst>
      <p:ext uri="{BB962C8B-B14F-4D97-AF65-F5344CB8AC3E}">
        <p14:creationId xmlns:p14="http://schemas.microsoft.com/office/powerpoint/2010/main" val="3033247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3FD24-FC13-CD1A-70BE-2227DCBEE6E2}"/>
              </a:ext>
            </a:extLst>
          </p:cNvPr>
          <p:cNvSpPr>
            <a:spLocks noGrp="1"/>
          </p:cNvSpPr>
          <p:nvPr>
            <p:ph type="ctrTitle"/>
          </p:nvPr>
        </p:nvSpPr>
        <p:spPr>
          <a:xfrm>
            <a:off x="335901" y="391885"/>
            <a:ext cx="9405257" cy="718457"/>
          </a:xfrm>
        </p:spPr>
        <p:txBody>
          <a:bodyPr>
            <a:normAutofit/>
          </a:bodyPr>
          <a:lstStyle/>
          <a:p>
            <a:r>
              <a:rPr lang="en-IN" sz="2600" b="0" i="0">
                <a:solidFill>
                  <a:schemeClr val="accent2">
                    <a:lumMod val="40000"/>
                    <a:lumOff val="60000"/>
                  </a:schemeClr>
                </a:solidFill>
                <a:effectLst/>
                <a:latin typeface="Cambria" panose="02040503050406030204" pitchFamily="18" charset="0"/>
                <a:ea typeface="Cambria" panose="02040503050406030204" pitchFamily="18" charset="0"/>
              </a:rPr>
              <a:t>LBPH(</a:t>
            </a:r>
            <a:r>
              <a:rPr lang="en-IN" sz="2600" b="0" i="0">
                <a:solidFill>
                  <a:schemeClr val="accent5">
                    <a:lumMod val="60000"/>
                    <a:lumOff val="40000"/>
                  </a:schemeClr>
                </a:solidFill>
                <a:effectLst/>
                <a:latin typeface="Cambria" panose="02040503050406030204" pitchFamily="18" charset="0"/>
                <a:ea typeface="Cambria" panose="02040503050406030204" pitchFamily="18" charset="0"/>
              </a:rPr>
              <a:t>Local Binary Patterns Histograms</a:t>
            </a:r>
            <a:r>
              <a:rPr lang="en-IN" sz="2600" b="0" i="0">
                <a:solidFill>
                  <a:schemeClr val="accent2">
                    <a:lumMod val="40000"/>
                    <a:lumOff val="60000"/>
                  </a:schemeClr>
                </a:solidFill>
                <a:effectLst/>
                <a:latin typeface="Cambria" panose="02040503050406030204" pitchFamily="18" charset="0"/>
                <a:ea typeface="Cambria" panose="02040503050406030204" pitchFamily="18" charset="0"/>
              </a:rPr>
              <a:t>) algorithm</a:t>
            </a:r>
            <a:endParaRPr lang="en-IN" sz="2600">
              <a:solidFill>
                <a:schemeClr val="accent2">
                  <a:lumMod val="40000"/>
                  <a:lumOff val="6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5EF84B40-CE7D-6A02-B9A0-392535351D93}"/>
              </a:ext>
            </a:extLst>
          </p:cNvPr>
          <p:cNvSpPr>
            <a:spLocks noGrp="1"/>
          </p:cNvSpPr>
          <p:nvPr>
            <p:ph type="subTitle" idx="1"/>
          </p:nvPr>
        </p:nvSpPr>
        <p:spPr>
          <a:xfrm>
            <a:off x="457201" y="970384"/>
            <a:ext cx="5803640" cy="5281126"/>
          </a:xfrm>
        </p:spPr>
        <p:txBody>
          <a:bodyPr>
            <a:normAutofit fontScale="25000" lnSpcReduction="20000"/>
          </a:bodyPr>
          <a:lstStyle/>
          <a:p>
            <a:endParaRPr lang="en-US" sz="7200">
              <a:solidFill>
                <a:schemeClr val="accent1">
                  <a:lumMod val="20000"/>
                  <a:lumOff val="80000"/>
                </a:schemeClr>
              </a:solidFill>
              <a:latin typeface="Cambria" panose="02040503050406030204" pitchFamily="18" charset="0"/>
              <a:ea typeface="Cambria" panose="02040503050406030204" pitchFamily="18" charset="0"/>
            </a:endParaRPr>
          </a:p>
          <a:p>
            <a:r>
              <a:rPr lang="en-US" sz="7200">
                <a:solidFill>
                  <a:schemeClr val="accent1">
                    <a:lumMod val="20000"/>
                    <a:lumOff val="80000"/>
                  </a:schemeClr>
                </a:solidFill>
                <a:latin typeface="Cambria" panose="02040503050406030204" pitchFamily="18" charset="0"/>
                <a:ea typeface="Cambria" panose="02040503050406030204" pitchFamily="18" charset="0"/>
              </a:rPr>
              <a:t>It makes use of a data-set of images of the people to be included in the recognition process. Each image is given a unique ID as either a number or the name of a person so that the algorithm can use this information to identify the image and export the output. The pictures of the same person are always placed under the same ID.</a:t>
            </a:r>
            <a:endParaRPr lang="en-US" sz="7200">
              <a:solidFill>
                <a:schemeClr val="accent4">
                  <a:lumMod val="60000"/>
                  <a:lumOff val="40000"/>
                </a:schemeClr>
              </a:solidFill>
              <a:latin typeface="Cambria" panose="02040503050406030204" pitchFamily="18" charset="0"/>
              <a:ea typeface="Cambria" panose="02040503050406030204" pitchFamily="18" charset="0"/>
            </a:endParaRPr>
          </a:p>
          <a:p>
            <a:r>
              <a:rPr lang="en-US" sz="8000">
                <a:solidFill>
                  <a:schemeClr val="accent4">
                    <a:lumMod val="60000"/>
                    <a:lumOff val="40000"/>
                  </a:schemeClr>
                </a:solidFill>
                <a:latin typeface="Cambria" panose="02040503050406030204" pitchFamily="18" charset="0"/>
                <a:ea typeface="Cambria" panose="02040503050406030204" pitchFamily="18" charset="0"/>
              </a:rPr>
              <a:t>Computational steps:</a:t>
            </a:r>
          </a:p>
          <a:p>
            <a:r>
              <a:rPr lang="en-US" sz="7200">
                <a:solidFill>
                  <a:schemeClr val="accent5">
                    <a:lumMod val="60000"/>
                    <a:lumOff val="40000"/>
                  </a:schemeClr>
                </a:solidFill>
                <a:latin typeface="Cambria" panose="02040503050406030204" pitchFamily="18" charset="0"/>
                <a:ea typeface="Cambria" panose="02040503050406030204" pitchFamily="18" charset="0"/>
              </a:rPr>
              <a:t>1) LBP Procedure: </a:t>
            </a:r>
            <a:r>
              <a:rPr lang="en-US" sz="7200">
                <a:solidFill>
                  <a:schemeClr val="accent1">
                    <a:lumMod val="20000"/>
                    <a:lumOff val="80000"/>
                  </a:schemeClr>
                </a:solidFill>
                <a:latin typeface="Cambria" panose="02040503050406030204" pitchFamily="18" charset="0"/>
                <a:ea typeface="Cambria" panose="02040503050406030204" pitchFamily="18" charset="0"/>
              </a:rPr>
              <a:t>Here, an intermediate image has been created to better represent the original image through a sliding window concept, taking into account two parameters: the neighbor and the radius. New values are created in the form of binary by comparing the 8 neighbor values to the threshold value. For each neighbor value greater than the threshold value, the value is set to 1 and 0 for every neighbor value less than the threshold value. This forms a matrix of binary numbers excluding the threshold. A central value of the matrix is created by the conversion of the binary number to a decimal value which corresponds to the pixels of the original image. For a better representation of the characteristics of the original image. </a:t>
            </a:r>
          </a:p>
          <a:p>
            <a:endParaRPr lang="en-US">
              <a:solidFill>
                <a:schemeClr val="accent1">
                  <a:lumMod val="20000"/>
                  <a:lumOff val="80000"/>
                </a:schemeClr>
              </a:solidFill>
            </a:endParaRPr>
          </a:p>
          <a:p>
            <a:endParaRPr lang="en-US"/>
          </a:p>
          <a:p>
            <a:endParaRPr lang="en-IN"/>
          </a:p>
        </p:txBody>
      </p:sp>
      <p:pic>
        <p:nvPicPr>
          <p:cNvPr id="4104" name="Picture 8">
            <a:extLst>
              <a:ext uri="{FF2B5EF4-FFF2-40B4-BE49-F238E27FC236}">
                <a16:creationId xmlns:a16="http://schemas.microsoft.com/office/drawing/2014/main" id="{49F23CBA-5FEA-594F-F596-5296A651E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050" y="2227975"/>
            <a:ext cx="5288416" cy="240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250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CBC6F4-AC75-519E-61CB-D112FD9C7527}"/>
              </a:ext>
            </a:extLst>
          </p:cNvPr>
          <p:cNvSpPr txBox="1"/>
          <p:nvPr/>
        </p:nvSpPr>
        <p:spPr>
          <a:xfrm>
            <a:off x="403123" y="619433"/>
            <a:ext cx="8762999" cy="707886"/>
          </a:xfrm>
          <a:prstGeom prst="rect">
            <a:avLst/>
          </a:prstGeom>
          <a:noFill/>
        </p:spPr>
        <p:txBody>
          <a:bodyPr wrap="square">
            <a:spAutoFit/>
          </a:bodyPr>
          <a:lstStyle/>
          <a:p>
            <a:r>
              <a:rPr lang="en-US" sz="2000">
                <a:solidFill>
                  <a:schemeClr val="accent1">
                    <a:lumMod val="20000"/>
                    <a:lumOff val="80000"/>
                  </a:schemeClr>
                </a:solidFill>
                <a:latin typeface="Cambria" panose="02040503050406030204" pitchFamily="18" charset="0"/>
                <a:ea typeface="Cambria" panose="02040503050406030204" pitchFamily="18" charset="0"/>
              </a:rPr>
              <a:t>The LBP procedure was expanded to use a different number of radius and neighbors, it is called Circular LBP.</a:t>
            </a:r>
            <a:endParaRPr lang="en-IN" sz="20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1028" name="Picture 4">
            <a:extLst>
              <a:ext uri="{FF2B5EF4-FFF2-40B4-BE49-F238E27FC236}">
                <a16:creationId xmlns:a16="http://schemas.microsoft.com/office/drawing/2014/main" id="{71C00BDE-C0D9-C8F5-13F6-5D5541C3F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069" y="2148315"/>
            <a:ext cx="9871788" cy="2757984"/>
          </a:xfrm>
          <a:prstGeom prst="rect">
            <a:avLst/>
          </a:prstGeom>
          <a:noFill/>
          <a:effectLst>
            <a:glow rad="63500">
              <a:schemeClr val="accent4">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302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14BEED0-F6D2-34E2-F22F-D8EDEE8C48F9}"/>
              </a:ext>
            </a:extLst>
          </p:cNvPr>
          <p:cNvSpPr txBox="1"/>
          <p:nvPr/>
        </p:nvSpPr>
        <p:spPr>
          <a:xfrm>
            <a:off x="354563" y="2789853"/>
            <a:ext cx="9349274" cy="3416320"/>
          </a:xfrm>
          <a:prstGeom prst="rect">
            <a:avLst/>
          </a:prstGeom>
          <a:noFill/>
        </p:spPr>
        <p:txBody>
          <a:bodyPr wrap="square">
            <a:spAutoFit/>
          </a:bodyPr>
          <a:lstStyle/>
          <a:p>
            <a:r>
              <a:rPr lang="en-US">
                <a:solidFill>
                  <a:schemeClr val="accent5">
                    <a:lumMod val="60000"/>
                    <a:lumOff val="40000"/>
                  </a:schemeClr>
                </a:solidFill>
                <a:latin typeface="Cambria" panose="02040503050406030204" pitchFamily="18" charset="0"/>
                <a:ea typeface="Cambria" panose="02040503050406030204" pitchFamily="18" charset="0"/>
              </a:rPr>
              <a:t>2) To Extract Histograms: </a:t>
            </a:r>
            <a:r>
              <a:rPr lang="en-US">
                <a:solidFill>
                  <a:schemeClr val="accent1">
                    <a:lumMod val="20000"/>
                    <a:lumOff val="80000"/>
                  </a:schemeClr>
                </a:solidFill>
                <a:latin typeface="Cambria" panose="02040503050406030204" pitchFamily="18" charset="0"/>
                <a:ea typeface="Cambria" panose="02040503050406030204" pitchFamily="18" charset="0"/>
              </a:rPr>
              <a:t>The image obtained in step is divided into multiple grids, with the help of the Grid parameters X and Y. This image is in grayscale, each of the histograms of each of the grids is to represent the intensity of the occurrences of each pixel. Each histogram is then combined to create a new histogram that represents the attributes of the original image.</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5">
                    <a:lumMod val="60000"/>
                    <a:lumOff val="40000"/>
                  </a:schemeClr>
                </a:solidFill>
                <a:latin typeface="Cambria" panose="02040503050406030204" pitchFamily="18" charset="0"/>
                <a:ea typeface="Cambria" panose="02040503050406030204" pitchFamily="18" charset="0"/>
              </a:rPr>
              <a:t>3)Accurate face recognition: </a:t>
            </a:r>
            <a:r>
              <a:rPr lang="en-US">
                <a:solidFill>
                  <a:schemeClr val="accent1">
                    <a:lumMod val="20000"/>
                    <a:lumOff val="80000"/>
                  </a:schemeClr>
                </a:solidFill>
                <a:latin typeface="Cambria" panose="02040503050406030204" pitchFamily="18" charset="0"/>
                <a:ea typeface="Cambria" panose="02040503050406030204" pitchFamily="18" charset="0"/>
              </a:rPr>
              <a:t>Each one made a histogram for an image in the training data set. Two histograms are compared to output the image with the closest histogram matches to an input image. This output is the ID or name of the image.</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panose="02040503050406030204" pitchFamily="18" charset="0"/>
                <a:ea typeface="Cambria" panose="02040503050406030204" pitchFamily="18" charset="0"/>
              </a:rPr>
              <a:t>We can use various approaches to compare the histograms (calculate the distance between two histograms), for example: </a:t>
            </a:r>
            <a:r>
              <a:rPr lang="en-US" err="1">
                <a:solidFill>
                  <a:schemeClr val="accent1">
                    <a:lumMod val="20000"/>
                    <a:lumOff val="80000"/>
                  </a:schemeClr>
                </a:solidFill>
                <a:latin typeface="Cambria" panose="02040503050406030204" pitchFamily="18" charset="0"/>
                <a:ea typeface="Cambria" panose="02040503050406030204" pitchFamily="18" charset="0"/>
              </a:rPr>
              <a:t>euclidean</a:t>
            </a:r>
            <a:r>
              <a:rPr lang="en-US">
                <a:solidFill>
                  <a:schemeClr val="accent1">
                    <a:lumMod val="20000"/>
                    <a:lumOff val="80000"/>
                  </a:schemeClr>
                </a:solidFill>
                <a:latin typeface="Cambria" panose="02040503050406030204" pitchFamily="18" charset="0"/>
                <a:ea typeface="Cambria" panose="02040503050406030204" pitchFamily="18" charset="0"/>
              </a:rPr>
              <a:t> distance, chi-square, absolute value, etc.</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77FD659C-74CC-4AE8-E299-CE788BD0E025}"/>
              </a:ext>
            </a:extLst>
          </p:cNvPr>
          <p:cNvPicPr>
            <a:picLocks noChangeAspect="1"/>
          </p:cNvPicPr>
          <p:nvPr/>
        </p:nvPicPr>
        <p:blipFill>
          <a:blip r:embed="rId2"/>
          <a:stretch>
            <a:fillRect/>
          </a:stretch>
        </p:blipFill>
        <p:spPr>
          <a:xfrm>
            <a:off x="2425960" y="675790"/>
            <a:ext cx="7063274" cy="1815484"/>
          </a:xfrm>
          <a:prstGeom prst="rect">
            <a:avLst/>
          </a:prstGeom>
        </p:spPr>
      </p:pic>
    </p:spTree>
    <p:extLst>
      <p:ext uri="{BB962C8B-B14F-4D97-AF65-F5344CB8AC3E}">
        <p14:creationId xmlns:p14="http://schemas.microsoft.com/office/powerpoint/2010/main" val="3974786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453" y="181155"/>
            <a:ext cx="6754483" cy="646331"/>
          </a:xfrm>
          <a:prstGeom prst="rect">
            <a:avLst/>
          </a:prstGeom>
          <a:noFill/>
        </p:spPr>
        <p:txBody>
          <a:bodyPr wrap="square" rtlCol="0">
            <a:spAutoFit/>
          </a:bodyPr>
          <a:lstStyle/>
          <a:p>
            <a:r>
              <a:rPr lang="en-IN">
                <a:solidFill>
                  <a:schemeClr val="accent2">
                    <a:lumMod val="40000"/>
                    <a:lumOff val="60000"/>
                  </a:schemeClr>
                </a:solidFill>
                <a:latin typeface="Cambria" panose="02040503050406030204" pitchFamily="18" charset="0"/>
                <a:ea typeface="Cambria" panose="02040503050406030204" pitchFamily="18" charset="0"/>
              </a:rPr>
              <a:t>RESULTS</a:t>
            </a:r>
            <a:r>
              <a:rPr lang="en-IN"/>
              <a:t>:</a:t>
            </a:r>
          </a:p>
          <a:p>
            <a:endParaRPr lang="en-IN"/>
          </a:p>
        </p:txBody>
      </p:sp>
      <p:pic>
        <p:nvPicPr>
          <p:cNvPr id="5" name="Picture 4">
            <a:extLst>
              <a:ext uri="{FF2B5EF4-FFF2-40B4-BE49-F238E27FC236}">
                <a16:creationId xmlns:a16="http://schemas.microsoft.com/office/drawing/2014/main" id="{F895775C-E4A9-1457-1221-720C7D92C5A9}"/>
              </a:ext>
            </a:extLst>
          </p:cNvPr>
          <p:cNvPicPr>
            <a:picLocks noChangeAspect="1"/>
          </p:cNvPicPr>
          <p:nvPr/>
        </p:nvPicPr>
        <p:blipFill rotWithShape="1">
          <a:blip r:embed="rId2">
            <a:extLst>
              <a:ext uri="{28A0092B-C50C-407E-A947-70E740481C1C}">
                <a14:useLocalDpi xmlns:a14="http://schemas.microsoft.com/office/drawing/2010/main" val="0"/>
              </a:ext>
            </a:extLst>
          </a:blip>
          <a:srcRect l="44618" t="15320" r="12416" b="23381"/>
          <a:stretch/>
        </p:blipFill>
        <p:spPr>
          <a:xfrm>
            <a:off x="3362633" y="1502208"/>
            <a:ext cx="4639924" cy="3723611"/>
          </a:xfrm>
          <a:prstGeom prst="rect">
            <a:avLst/>
          </a:prstGeom>
        </p:spPr>
      </p:pic>
    </p:spTree>
    <p:extLst>
      <p:ext uri="{BB962C8B-B14F-4D97-AF65-F5344CB8AC3E}">
        <p14:creationId xmlns:p14="http://schemas.microsoft.com/office/powerpoint/2010/main" val="200662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1679" y="226707"/>
            <a:ext cx="7453223" cy="1938992"/>
          </a:xfrm>
          <a:prstGeom prst="rect">
            <a:avLst/>
          </a:prstGeom>
          <a:noFill/>
        </p:spPr>
        <p:txBody>
          <a:bodyPr wrap="square" rtlCol="0">
            <a:spAutoFit/>
          </a:bodyPr>
          <a:lstStyle/>
          <a:p>
            <a:endParaRPr lang="en-IN" sz="2400" dirty="0">
              <a:solidFill>
                <a:schemeClr val="accent4">
                  <a:lumMod val="40000"/>
                  <a:lumOff val="60000"/>
                </a:schemeClr>
              </a:solidFill>
              <a:latin typeface="Cambria" panose="02040503050406030204" pitchFamily="18" charset="0"/>
              <a:ea typeface="Cambria" panose="02040503050406030204" pitchFamily="18" charset="0"/>
            </a:endParaRPr>
          </a:p>
          <a:p>
            <a:endParaRPr lang="en-IN" sz="2400" dirty="0">
              <a:solidFill>
                <a:schemeClr val="accent4">
                  <a:lumMod val="40000"/>
                  <a:lumOff val="60000"/>
                </a:schemeClr>
              </a:solidFill>
              <a:latin typeface="Cambria" panose="02040503050406030204" pitchFamily="18" charset="0"/>
              <a:ea typeface="Cambria" panose="02040503050406030204" pitchFamily="18" charset="0"/>
            </a:endParaRPr>
          </a:p>
          <a:p>
            <a:r>
              <a:rPr lang="en-IN" sz="2400" dirty="0">
                <a:solidFill>
                  <a:schemeClr val="accent4">
                    <a:lumMod val="40000"/>
                    <a:lumOff val="60000"/>
                  </a:schemeClr>
                </a:solidFill>
                <a:latin typeface="Cambria" panose="02040503050406030204" pitchFamily="18" charset="0"/>
                <a:ea typeface="Cambria" panose="02040503050406030204" pitchFamily="18" charset="0"/>
              </a:rPr>
              <a:t>LIBRARIES USED</a:t>
            </a:r>
            <a:r>
              <a:rPr lang="en-IN" dirty="0"/>
              <a:t>:</a:t>
            </a:r>
          </a:p>
          <a:p>
            <a:endParaRPr lang="en-IN" dirty="0"/>
          </a:p>
          <a:p>
            <a:endParaRPr lang="en-IN" sz="1200" dirty="0"/>
          </a:p>
          <a:p>
            <a:endParaRPr lang="en-IN" dirty="0"/>
          </a:p>
        </p:txBody>
      </p:sp>
      <p:sp>
        <p:nvSpPr>
          <p:cNvPr id="7" name="TextBox 6">
            <a:extLst>
              <a:ext uri="{FF2B5EF4-FFF2-40B4-BE49-F238E27FC236}">
                <a16:creationId xmlns:a16="http://schemas.microsoft.com/office/drawing/2014/main" id="{382F9EE7-7D4B-6521-2EF7-64819047EAA6}"/>
              </a:ext>
            </a:extLst>
          </p:cNvPr>
          <p:cNvSpPr txBox="1"/>
          <p:nvPr/>
        </p:nvSpPr>
        <p:spPr>
          <a:xfrm>
            <a:off x="1111046" y="1210329"/>
            <a:ext cx="6539207" cy="2585323"/>
          </a:xfrm>
          <a:prstGeom prst="rect">
            <a:avLst/>
          </a:prstGeom>
          <a:noFill/>
        </p:spPr>
        <p:txBody>
          <a:bodyPr wrap="square">
            <a:spAutoFit/>
          </a:bodyPr>
          <a:lstStyle/>
          <a:p>
            <a:endParaRPr lang="en-IN" dirty="0"/>
          </a:p>
          <a:p>
            <a:endParaRPr lang="en-IN" dirty="0"/>
          </a:p>
          <a:p>
            <a:pPr marL="285750" indent="-285750">
              <a:buFont typeface="Arial" panose="020B0604020202020204" pitchFamily="34" charset="0"/>
              <a:buChar char="•"/>
            </a:pPr>
            <a:r>
              <a:rPr lang="en-IN" dirty="0"/>
              <a:t> </a:t>
            </a:r>
            <a:r>
              <a:rPr lang="en-IN" dirty="0">
                <a:solidFill>
                  <a:schemeClr val="accent1">
                    <a:lumMod val="20000"/>
                    <a:lumOff val="80000"/>
                  </a:schemeClr>
                </a:solidFill>
                <a:latin typeface="Cambria" panose="02040503050406030204" pitchFamily="18" charset="0"/>
                <a:ea typeface="Cambria" panose="02040503050406030204" pitchFamily="18" charset="0"/>
              </a:rPr>
              <a:t>Open cv</a:t>
            </a:r>
          </a:p>
          <a:p>
            <a:pPr marL="285750" indent="-285750">
              <a:buFont typeface="Arial" panose="020B0604020202020204" pitchFamily="34" charset="0"/>
              <a:buChar char="•"/>
            </a:pPr>
            <a:r>
              <a:rPr lang="en-IN" dirty="0">
                <a:solidFill>
                  <a:schemeClr val="accent1">
                    <a:lumMod val="20000"/>
                    <a:lumOff val="80000"/>
                  </a:schemeClr>
                </a:solidFill>
                <a:latin typeface="Cambria" panose="02040503050406030204" pitchFamily="18" charset="0"/>
                <a:ea typeface="Cambria" panose="02040503050406030204" pitchFamily="18" charset="0"/>
              </a:rPr>
              <a:t> Pandas</a:t>
            </a:r>
          </a:p>
          <a:p>
            <a:pPr marL="285750" indent="-285750">
              <a:buFont typeface="Arial" panose="020B0604020202020204" pitchFamily="34" charset="0"/>
              <a:buChar char="•"/>
            </a:pPr>
            <a:r>
              <a:rPr lang="en-IN" dirty="0">
                <a:solidFill>
                  <a:schemeClr val="accent1">
                    <a:lumMod val="20000"/>
                    <a:lumOff val="80000"/>
                  </a:schemeClr>
                </a:solidFill>
                <a:latin typeface="Cambria" panose="02040503050406030204" pitchFamily="18" charset="0"/>
                <a:ea typeface="Cambria" panose="02040503050406030204" pitchFamily="18" charset="0"/>
              </a:rPr>
              <a:t> </a:t>
            </a:r>
            <a:r>
              <a:rPr lang="en-IN" dirty="0" err="1">
                <a:solidFill>
                  <a:schemeClr val="accent1">
                    <a:lumMod val="20000"/>
                    <a:lumOff val="80000"/>
                  </a:schemeClr>
                </a:solidFill>
                <a:latin typeface="Cambria" panose="02040503050406030204" pitchFamily="18" charset="0"/>
                <a:ea typeface="Cambria" panose="02040503050406030204" pitchFamily="18" charset="0"/>
              </a:rPr>
              <a:t>Haar</a:t>
            </a:r>
            <a:r>
              <a:rPr lang="en-IN" dirty="0">
                <a:solidFill>
                  <a:schemeClr val="accent1">
                    <a:lumMod val="20000"/>
                    <a:lumOff val="80000"/>
                  </a:schemeClr>
                </a:solidFill>
                <a:latin typeface="Cambria" panose="02040503050406030204" pitchFamily="18" charset="0"/>
                <a:ea typeface="Cambria" panose="02040503050406030204" pitchFamily="18" charset="0"/>
              </a:rPr>
              <a:t> Cascade</a:t>
            </a:r>
          </a:p>
          <a:p>
            <a:pPr marL="285750" indent="-285750">
              <a:buFont typeface="Arial" panose="020B0604020202020204" pitchFamily="34" charset="0"/>
              <a:buChar char="•"/>
            </a:pPr>
            <a:r>
              <a:rPr lang="en-IN" dirty="0">
                <a:solidFill>
                  <a:schemeClr val="accent1">
                    <a:lumMod val="20000"/>
                    <a:lumOff val="80000"/>
                  </a:schemeClr>
                </a:solidFill>
                <a:latin typeface="Cambria" panose="02040503050406030204" pitchFamily="18" charset="0"/>
                <a:ea typeface="Cambria" panose="02040503050406030204" pitchFamily="18" charset="0"/>
              </a:rPr>
              <a:t> </a:t>
            </a:r>
            <a:r>
              <a:rPr lang="en-IN" dirty="0" err="1">
                <a:solidFill>
                  <a:schemeClr val="accent1">
                    <a:lumMod val="20000"/>
                    <a:lumOff val="80000"/>
                  </a:schemeClr>
                </a:solidFill>
                <a:latin typeface="Cambria" panose="02040503050406030204" pitchFamily="18" charset="0"/>
                <a:ea typeface="Cambria" panose="02040503050406030204" pitchFamily="18" charset="0"/>
              </a:rPr>
              <a:t>Numpy</a:t>
            </a:r>
            <a:endParaRPr lang="en-IN" dirty="0">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dirty="0">
                <a:solidFill>
                  <a:schemeClr val="accent1">
                    <a:lumMod val="20000"/>
                    <a:lumOff val="80000"/>
                  </a:schemeClr>
                </a:solidFill>
                <a:latin typeface="Cambria" panose="02040503050406030204" pitchFamily="18" charset="0"/>
                <a:ea typeface="Cambria" panose="02040503050406030204" pitchFamily="18" charset="0"/>
              </a:rPr>
              <a:t> Face Recognition</a:t>
            </a:r>
          </a:p>
          <a:p>
            <a:endParaRPr lang="en-IN" dirty="0">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solidFill>
                <a:schemeClr val="accent1">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91311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8B3A-E8C4-3C99-E7B6-7011337A80B4}"/>
              </a:ext>
            </a:extLst>
          </p:cNvPr>
          <p:cNvSpPr>
            <a:spLocks noGrp="1"/>
          </p:cNvSpPr>
          <p:nvPr>
            <p:ph type="ctrTitle"/>
          </p:nvPr>
        </p:nvSpPr>
        <p:spPr>
          <a:xfrm>
            <a:off x="684212" y="685799"/>
            <a:ext cx="7442751" cy="1814805"/>
          </a:xfrm>
        </p:spPr>
        <p:txBody>
          <a:bodyPr>
            <a:normAutofit/>
          </a:bodyPr>
          <a:lstStyle/>
          <a:p>
            <a:r>
              <a:rPr lang="en-US" sz="3200" err="1">
                <a:solidFill>
                  <a:schemeClr val="accent2">
                    <a:lumMod val="60000"/>
                    <a:lumOff val="40000"/>
                  </a:schemeClr>
                </a:solidFill>
              </a:rPr>
              <a:t>REFERenceS</a:t>
            </a:r>
            <a:br>
              <a:rPr lang="en-US"/>
            </a:br>
            <a:br>
              <a:rPr lang="en-US"/>
            </a:br>
            <a:endParaRPr lang="en-IN" sz="1600"/>
          </a:p>
        </p:txBody>
      </p:sp>
      <p:sp>
        <p:nvSpPr>
          <p:cNvPr id="3" name="Subtitle 2">
            <a:extLst>
              <a:ext uri="{FF2B5EF4-FFF2-40B4-BE49-F238E27FC236}">
                <a16:creationId xmlns:a16="http://schemas.microsoft.com/office/drawing/2014/main" id="{C94D695A-DF18-220C-53CD-F2EBEFE1F3E7}"/>
              </a:ext>
            </a:extLst>
          </p:cNvPr>
          <p:cNvSpPr>
            <a:spLocks noGrp="1"/>
          </p:cNvSpPr>
          <p:nvPr>
            <p:ph type="subTitle" idx="1"/>
          </p:nvPr>
        </p:nvSpPr>
        <p:spPr>
          <a:xfrm>
            <a:off x="684212" y="1707503"/>
            <a:ext cx="10823576" cy="4464698"/>
          </a:xfrm>
        </p:spPr>
        <p:txBody>
          <a:bodyPr>
            <a:normAutofit/>
          </a:bodyPr>
          <a:lstStyle/>
          <a:p>
            <a:endParaRPr lang="en-US" sz="2400">
              <a:solidFill>
                <a:schemeClr val="tx2">
                  <a:lumMod val="20000"/>
                  <a:lumOff val="80000"/>
                </a:schemeClr>
              </a:solidFill>
            </a:endParaRPr>
          </a:p>
          <a:p>
            <a:pPr marL="342900" indent="-342900">
              <a:buFont typeface="Wingdings" panose="05000000000000000000" pitchFamily="2" charset="2"/>
              <a:buChar char="Ø"/>
            </a:pPr>
            <a:r>
              <a:rPr lang="en-IN">
                <a:solidFill>
                  <a:schemeClr val="tx1"/>
                </a:solidFill>
                <a:latin typeface="Cambria"/>
                <a:ea typeface="Cambria"/>
                <a:hlinkClick r:id="rId2">
                  <a:extLst>
                    <a:ext uri="{A12FA001-AC4F-418D-AE19-62706E023703}">
                      <ahyp:hlinkClr xmlns:ahyp="http://schemas.microsoft.com/office/drawing/2018/hyperlinkcolor" val="tx"/>
                    </a:ext>
                  </a:extLst>
                </a:hlinkClick>
              </a:rPr>
              <a:t>https://ieeexplore.ieee.org/stamp/stamp.jsp?tp=&amp;arnumber=8463886</a:t>
            </a:r>
            <a:endParaRPr lang="en-IN">
              <a:solidFill>
                <a:schemeClr val="tx1"/>
              </a:solidFill>
              <a:latin typeface="Cambria"/>
              <a:ea typeface="Cambria"/>
            </a:endParaRPr>
          </a:p>
          <a:p>
            <a:pPr marL="342900" indent="-342900">
              <a:buFont typeface="Wingdings" panose="05000000000000000000" pitchFamily="2" charset="2"/>
              <a:buChar char="Ø"/>
            </a:pPr>
            <a:r>
              <a:rPr lang="en-US">
                <a:solidFill>
                  <a:schemeClr val="tx1"/>
                </a:solidFill>
                <a:latin typeface="Cambria"/>
                <a:ea typeface="Cambria"/>
                <a:hlinkClick r:id="rId3">
                  <a:extLst>
                    <a:ext uri="{A12FA001-AC4F-418D-AE19-62706E023703}">
                      <ahyp:hlinkClr xmlns:ahyp="http://schemas.microsoft.com/office/drawing/2018/hyperlinkcolor" val="tx"/>
                    </a:ext>
                  </a:extLst>
                </a:hlinkClick>
              </a:rPr>
              <a:t>https://ieeexplore.ieee.org/stamp/stamp.jsp?tp=&amp;arnumber=990517</a:t>
            </a:r>
            <a:endParaRPr lang="en-IN">
              <a:solidFill>
                <a:schemeClr val="tx1"/>
              </a:solidFill>
              <a:latin typeface="Cambria"/>
              <a:ea typeface="Cambria"/>
            </a:endParaRPr>
          </a:p>
          <a:p>
            <a:pPr marL="342900" indent="-342900">
              <a:buFont typeface="Wingdings" panose="05000000000000000000" pitchFamily="2" charset="2"/>
              <a:buChar char="Ø"/>
            </a:pPr>
            <a:r>
              <a:rPr lang="en-IN">
                <a:solidFill>
                  <a:schemeClr val="tx1"/>
                </a:solidFill>
                <a:latin typeface="Cambria"/>
                <a:ea typeface="Cambria"/>
                <a:hlinkClick r:id="rId4">
                  <a:extLst>
                    <a:ext uri="{A12FA001-AC4F-418D-AE19-62706E023703}">
                      <ahyp:hlinkClr xmlns:ahyp="http://schemas.microsoft.com/office/drawing/2018/hyperlinkcolor" val="tx"/>
                    </a:ext>
                  </a:extLst>
                </a:hlinkClick>
              </a:rPr>
              <a:t>https://www.ijert.org/research/object-detection-using-yolo-and-mobilenet-ssd-a-comparative-study-IJERTV11IS060065.pdf</a:t>
            </a:r>
            <a:endParaRPr lang="en-IN">
              <a:solidFill>
                <a:schemeClr val="tx1"/>
              </a:solidFill>
              <a:latin typeface="Cambria"/>
              <a:ea typeface="Cambria"/>
            </a:endParaRPr>
          </a:p>
          <a:p>
            <a:pPr marL="342900" indent="-342900">
              <a:buFont typeface="Wingdings" panose="05000000000000000000" pitchFamily="2" charset="2"/>
              <a:buChar char="Ø"/>
            </a:pPr>
            <a:r>
              <a:rPr lang="en-IN">
                <a:solidFill>
                  <a:schemeClr val="tx1"/>
                </a:solidFill>
                <a:latin typeface="Cambria"/>
                <a:ea typeface="Cambria"/>
                <a:hlinkClick r:id="rId5">
                  <a:extLst>
                    <a:ext uri="{A12FA001-AC4F-418D-AE19-62706E023703}">
                      <ahyp:hlinkClr xmlns:ahyp="http://schemas.microsoft.com/office/drawing/2018/hyperlinkcolor" val="tx"/>
                    </a:ext>
                  </a:extLst>
                </a:hlinkClick>
              </a:rPr>
              <a:t>https://www.researchgate.net/publication/316184205_MobileNets_Efficient_Convolutional_Neural_Networks_for_Mobile_Vision_Applications</a:t>
            </a:r>
          </a:p>
          <a:p>
            <a:pPr marL="342900" indent="-342900">
              <a:buClr>
                <a:srgbClr val="FFFFFF"/>
              </a:buClr>
              <a:buFont typeface="Wingdings" panose="05000000000000000000" pitchFamily="2" charset="2"/>
              <a:buChar char="Ø"/>
            </a:pPr>
            <a:r>
              <a:rPr lang="en-IN">
                <a:solidFill>
                  <a:schemeClr val="tx1"/>
                </a:solidFill>
                <a:ea typeface="+mn-lt"/>
                <a:cs typeface="+mn-lt"/>
                <a:hlinkClick r:id="rId6">
                  <a:extLst>
                    <a:ext uri="{A12FA001-AC4F-418D-AE19-62706E023703}">
                      <ahyp:hlinkClr xmlns:ahyp="http://schemas.microsoft.com/office/drawing/2018/hyperlinkcolor" val="tx"/>
                    </a:ext>
                  </a:extLst>
                </a:hlinkClick>
              </a:rPr>
              <a:t>https://www.sciencedirect.com/science/article/pii/S0144860921000753</a:t>
            </a:r>
            <a:endParaRPr lang="en-IN">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93532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 y="-258792"/>
            <a:ext cx="12253276" cy="7254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410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FA28-B7FC-7B1C-3299-9DEA25DAAE47}"/>
              </a:ext>
            </a:extLst>
          </p:cNvPr>
          <p:cNvSpPr>
            <a:spLocks noGrp="1"/>
          </p:cNvSpPr>
          <p:nvPr>
            <p:ph type="ctrTitle"/>
          </p:nvPr>
        </p:nvSpPr>
        <p:spPr>
          <a:xfrm>
            <a:off x="684212" y="345233"/>
            <a:ext cx="8001000" cy="1026367"/>
          </a:xfrm>
        </p:spPr>
        <p:txBody>
          <a:bodyPr>
            <a:normAutofit/>
          </a:bodyPr>
          <a:lstStyle/>
          <a:p>
            <a:r>
              <a:rPr lang="en-US" sz="4400">
                <a:solidFill>
                  <a:schemeClr val="accent2">
                    <a:lumMod val="60000"/>
                    <a:lumOff val="40000"/>
                  </a:schemeClr>
                </a:solidFill>
              </a:rPr>
              <a:t>OPEN CV</a:t>
            </a:r>
            <a:endParaRPr lang="en-IN" sz="4400">
              <a:solidFill>
                <a:schemeClr val="accent2">
                  <a:lumMod val="60000"/>
                  <a:lumOff val="40000"/>
                </a:schemeClr>
              </a:solidFill>
            </a:endParaRPr>
          </a:p>
        </p:txBody>
      </p:sp>
      <p:sp>
        <p:nvSpPr>
          <p:cNvPr id="3" name="Subtitle 2">
            <a:extLst>
              <a:ext uri="{FF2B5EF4-FFF2-40B4-BE49-F238E27FC236}">
                <a16:creationId xmlns:a16="http://schemas.microsoft.com/office/drawing/2014/main" id="{E89C6A8C-B327-F91A-C14E-DB105BD9F45A}"/>
              </a:ext>
            </a:extLst>
          </p:cNvPr>
          <p:cNvSpPr>
            <a:spLocks noGrp="1"/>
          </p:cNvSpPr>
          <p:nvPr>
            <p:ph type="subTitle" idx="1"/>
          </p:nvPr>
        </p:nvSpPr>
        <p:spPr>
          <a:xfrm>
            <a:off x="684212" y="1819469"/>
            <a:ext cx="6400800" cy="4432041"/>
          </a:xfrm>
        </p:spPr>
        <p:txBody>
          <a:bodyPr>
            <a:normAutofit fontScale="25000" lnSpcReduction="20000"/>
          </a:bodyPr>
          <a:lstStyle/>
          <a:p>
            <a:r>
              <a:rPr lang="en-US" sz="8800" b="0" i="0">
                <a:solidFill>
                  <a:schemeClr val="accent4">
                    <a:lumMod val="60000"/>
                    <a:lumOff val="40000"/>
                  </a:schemeClr>
                </a:solidFill>
                <a:effectLst/>
                <a:latin typeface="urw-din"/>
              </a:rPr>
              <a:t>Computer Vision</a:t>
            </a:r>
          </a:p>
          <a:p>
            <a:r>
              <a:rPr lang="en-US" sz="7200" b="0" i="0">
                <a:solidFill>
                  <a:schemeClr val="accent1">
                    <a:lumMod val="20000"/>
                    <a:lumOff val="80000"/>
                  </a:schemeClr>
                </a:solidFill>
                <a:effectLst/>
                <a:latin typeface="Cambria" panose="02040503050406030204" pitchFamily="18" charset="0"/>
                <a:ea typeface="Cambria" panose="02040503050406030204" pitchFamily="18" charset="0"/>
              </a:rPr>
              <a:t>Computer vision is a process by which we can understand the images and videos how they are stored and how we can manipulate and retrieve data from them. Computer Vision is the base or mostly used for Artificial Intelligence. Computer-Vision is playing a major role in self-driving cars, robotics as well as in photo correction apps. </a:t>
            </a:r>
          </a:p>
          <a:p>
            <a:r>
              <a:rPr lang="en-US" sz="7200" b="0" i="0">
                <a:solidFill>
                  <a:schemeClr val="accent1">
                    <a:lumMod val="20000"/>
                    <a:lumOff val="80000"/>
                  </a:schemeClr>
                </a:solidFill>
                <a:effectLst/>
                <a:latin typeface="Cambria" panose="02040503050406030204" pitchFamily="18" charset="0"/>
                <a:ea typeface="Cambria" panose="02040503050406030204" pitchFamily="18" charset="0"/>
              </a:rPr>
              <a:t>OpenCV is the huge open-source library for the computer vision, machine learning, and image processing and now it plays a major role in real-time operation which is very important in today’s systems. By using it, one can process images and videos to identify objects, faces, or even handwriting of a human. When it integrated with various libraries, such as NumPy, python is capable of processing the OpenCV array structure for analysis. To Identify image pattern and its various features we use vector space and perform mathematical operations on these features. </a:t>
            </a:r>
            <a:endParaRPr lang="en-IN" sz="72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1026" name="Picture 2" descr="Computer Vision Using OpenCV - Analytics Vidhya">
            <a:extLst>
              <a:ext uri="{FF2B5EF4-FFF2-40B4-BE49-F238E27FC236}">
                <a16:creationId xmlns:a16="http://schemas.microsoft.com/office/drawing/2014/main" id="{DB20380B-7037-2B65-F6D1-B5746F45F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0898" y="2239347"/>
            <a:ext cx="3237721" cy="280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155C-7D4A-D99E-BC24-50887F496701}"/>
              </a:ext>
            </a:extLst>
          </p:cNvPr>
          <p:cNvSpPr>
            <a:spLocks noGrp="1"/>
          </p:cNvSpPr>
          <p:nvPr>
            <p:ph type="ctrTitle"/>
          </p:nvPr>
        </p:nvSpPr>
        <p:spPr>
          <a:xfrm>
            <a:off x="429208" y="74645"/>
            <a:ext cx="7567128" cy="3209732"/>
          </a:xfrm>
        </p:spPr>
        <p:txBody>
          <a:bodyPr>
            <a:normAutofit fontScale="90000"/>
          </a:bodyPr>
          <a:lstStyle/>
          <a:p>
            <a:pPr algn="l"/>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endParaRPr lang="en-IN">
              <a:solidFill>
                <a:schemeClr val="accent1">
                  <a:lumMod val="20000"/>
                  <a:lumOff val="80000"/>
                </a:schemeClr>
              </a:solidFill>
            </a:endParaRPr>
          </a:p>
        </p:txBody>
      </p:sp>
      <p:sp>
        <p:nvSpPr>
          <p:cNvPr id="3" name="Subtitle 2">
            <a:extLst>
              <a:ext uri="{FF2B5EF4-FFF2-40B4-BE49-F238E27FC236}">
                <a16:creationId xmlns:a16="http://schemas.microsoft.com/office/drawing/2014/main" id="{7ACC544E-99EF-0CD4-62C5-A464895357F2}"/>
              </a:ext>
            </a:extLst>
          </p:cNvPr>
          <p:cNvSpPr>
            <a:spLocks noGrp="1"/>
          </p:cNvSpPr>
          <p:nvPr>
            <p:ph type="subTitle" idx="1"/>
          </p:nvPr>
        </p:nvSpPr>
        <p:spPr>
          <a:xfrm>
            <a:off x="429208" y="503853"/>
            <a:ext cx="6814424" cy="5855130"/>
          </a:xfrm>
        </p:spPr>
        <p:txBody>
          <a:bodyPr>
            <a:normAutofit lnSpcReduction="10000"/>
          </a:bodyPr>
          <a:lstStyle/>
          <a:p>
            <a:r>
              <a:rPr lang="en-US" sz="3000" b="0" i="0" u="none" strike="noStrike">
                <a:solidFill>
                  <a:schemeClr val="accent2">
                    <a:lumMod val="60000"/>
                    <a:lumOff val="40000"/>
                  </a:schemeClr>
                </a:solidFill>
                <a:effectLst/>
                <a:latin typeface="Arial" panose="020B0604020202020204" pitchFamily="34" charset="0"/>
              </a:rPr>
              <a:t>What is NumPy?</a:t>
            </a:r>
          </a:p>
          <a:p>
            <a: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NumPy is a Python library used for working with arrays.</a:t>
            </a:r>
            <a:b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br>
            <a: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It also has functions for working in domain of linear algebra, </a:t>
            </a:r>
            <a:r>
              <a:rPr lang="en-US" sz="1900" b="0" i="0" err="1">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fourier</a:t>
            </a:r>
            <a: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 transform, and matrices.</a:t>
            </a:r>
            <a:b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br>
            <a: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NumPy was created in 2005 by Travis Oliphant. It is an open source project and you can use it freely.</a:t>
            </a:r>
            <a:b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br>
            <a:r>
              <a:rPr lang="en-US" sz="1900" b="0" i="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NumPy stands for Numerical Python.</a:t>
            </a:r>
          </a:p>
          <a:p>
            <a:endParaRPr lang="en-US" sz="3300" b="0" i="0" u="none" strike="noStrike">
              <a:solidFill>
                <a:schemeClr val="accent2">
                  <a:lumMod val="60000"/>
                  <a:lumOff val="40000"/>
                </a:schemeClr>
              </a:solidFill>
              <a:effectLst/>
              <a:latin typeface="Arial" panose="020B0604020202020204" pitchFamily="34" charset="0"/>
            </a:endParaRPr>
          </a:p>
          <a:p>
            <a:r>
              <a:rPr lang="en-US" sz="3000" b="0" i="0" u="none" strike="noStrike">
                <a:solidFill>
                  <a:schemeClr val="accent2">
                    <a:lumMod val="60000"/>
                    <a:lumOff val="40000"/>
                  </a:schemeClr>
                </a:solidFill>
                <a:effectLst/>
                <a:latin typeface="Arial" panose="020B0604020202020204" pitchFamily="34" charset="0"/>
              </a:rPr>
              <a:t>Why Use NumPy?</a:t>
            </a:r>
          </a:p>
          <a:p>
            <a:pPr marL="342900" indent="-342900">
              <a:buFont typeface="Arial" panose="020B0604020202020204" pitchFamily="34" charset="0"/>
              <a:buChar char="•"/>
            </a:pPr>
            <a:r>
              <a:rPr lang="en-US" sz="19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In Python we have lists that serve the purpose of arrays, but they are slow to process.</a:t>
            </a:r>
          </a:p>
          <a:p>
            <a:pPr marL="342900" indent="-342900">
              <a:buFont typeface="Arial" panose="020B0604020202020204" pitchFamily="34" charset="0"/>
              <a:buChar char="•"/>
            </a:pPr>
            <a:r>
              <a:rPr lang="en-US" sz="19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NumPy aims to provide an array object that is up to 50x faster than traditional Python lists.</a:t>
            </a:r>
          </a:p>
          <a:p>
            <a:pPr marL="342900" indent="-342900">
              <a:buFont typeface="Arial" panose="020B0604020202020204" pitchFamily="34" charset="0"/>
              <a:buChar char="•"/>
            </a:pPr>
            <a:r>
              <a:rPr lang="en-US" sz="19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The array object in NumPy is called </a:t>
            </a:r>
            <a:r>
              <a:rPr lang="en-US" sz="1900" b="0" i="0" u="none" strike="noStrike" err="1">
                <a:solidFill>
                  <a:schemeClr val="accent1">
                    <a:lumMod val="20000"/>
                    <a:lumOff val="80000"/>
                  </a:schemeClr>
                </a:solidFill>
                <a:effectLst/>
                <a:latin typeface="Cambria" panose="02040503050406030204" pitchFamily="18" charset="0"/>
                <a:ea typeface="Cambria" panose="02040503050406030204" pitchFamily="18" charset="0"/>
              </a:rPr>
              <a:t>ndarray</a:t>
            </a:r>
            <a:r>
              <a:rPr lang="en-US" sz="19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 it provides a lot of supporting functions that make working with </a:t>
            </a:r>
            <a:r>
              <a:rPr lang="en-US" sz="1900" b="0" i="0" u="none" strike="noStrike" err="1">
                <a:solidFill>
                  <a:schemeClr val="accent1">
                    <a:lumMod val="20000"/>
                    <a:lumOff val="80000"/>
                  </a:schemeClr>
                </a:solidFill>
                <a:effectLst/>
                <a:latin typeface="Cambria" panose="02040503050406030204" pitchFamily="18" charset="0"/>
                <a:ea typeface="Cambria" panose="02040503050406030204" pitchFamily="18" charset="0"/>
              </a:rPr>
              <a:t>ndarray</a:t>
            </a:r>
            <a:r>
              <a:rPr lang="en-US" sz="1900" b="0" i="0" u="none" strike="noStrike">
                <a:solidFill>
                  <a:schemeClr val="accent1">
                    <a:lumMod val="20000"/>
                    <a:lumOff val="80000"/>
                  </a:schemeClr>
                </a:solidFill>
                <a:effectLst/>
                <a:latin typeface="Cambria" panose="02040503050406030204" pitchFamily="18" charset="0"/>
                <a:ea typeface="Cambria" panose="02040503050406030204" pitchFamily="18" charset="0"/>
              </a:rPr>
              <a:t> very easy.</a:t>
            </a:r>
            <a:endParaRPr lang="en-IN" sz="19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3074" name="Picture 2" descr="NumPy - Wikipedia">
            <a:extLst>
              <a:ext uri="{FF2B5EF4-FFF2-40B4-BE49-F238E27FC236}">
                <a16:creationId xmlns:a16="http://schemas.microsoft.com/office/drawing/2014/main" id="{CC3CF4F0-6F75-A85E-6B19-6A82777AF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293" y="2649546"/>
            <a:ext cx="3785119" cy="247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1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FD4E-5D19-9EFC-BB05-3F4DA91A1C07}"/>
              </a:ext>
            </a:extLst>
          </p:cNvPr>
          <p:cNvSpPr>
            <a:spLocks noGrp="1"/>
          </p:cNvSpPr>
          <p:nvPr>
            <p:ph type="ctrTitle"/>
          </p:nvPr>
        </p:nvSpPr>
        <p:spPr>
          <a:xfrm>
            <a:off x="684212" y="685800"/>
            <a:ext cx="6668310" cy="695131"/>
          </a:xfrm>
        </p:spPr>
        <p:txBody>
          <a:bodyPr>
            <a:normAutofit/>
          </a:bodyPr>
          <a:lstStyle/>
          <a:p>
            <a:r>
              <a:rPr lang="en-US" sz="3200">
                <a:solidFill>
                  <a:schemeClr val="accent2">
                    <a:lumMod val="60000"/>
                    <a:lumOff val="40000"/>
                  </a:schemeClr>
                </a:solidFill>
                <a:latin typeface="Cambria" panose="02040503050406030204" pitchFamily="18" charset="0"/>
                <a:ea typeface="Cambria" panose="02040503050406030204" pitchFamily="18" charset="0"/>
              </a:rPr>
              <a:t>FACE RECOGNITION</a:t>
            </a:r>
            <a:endParaRPr lang="en-IN" sz="32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51532A88-1C96-3D85-640B-918CFC59C48B}"/>
              </a:ext>
            </a:extLst>
          </p:cNvPr>
          <p:cNvSpPr>
            <a:spLocks noGrp="1"/>
          </p:cNvSpPr>
          <p:nvPr>
            <p:ph type="subTitle" idx="1"/>
          </p:nvPr>
        </p:nvSpPr>
        <p:spPr>
          <a:xfrm>
            <a:off x="684212" y="1651519"/>
            <a:ext cx="6400800" cy="4880217"/>
          </a:xfrm>
        </p:spPr>
        <p:txBody>
          <a:bodyPr>
            <a:noAutofit/>
          </a:bodyPr>
          <a:lstStyle/>
          <a:p>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Facial recognition is a way of identifying or confirming an individual’s identity using their face. Facial recognition systems can be used to identify people in photos, videos, or in real-time.</a:t>
            </a:r>
          </a:p>
          <a:p>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Facial recognition is a category of biometric security. Other forms of biometric software include voice recognition, fingerprint recognition, and eye retina or iris recognition. The technology is mostly used for security and law enforcement, though there is increasing interest in other areas of use.</a:t>
            </a:r>
            <a:endParaRPr lang="en-US" sz="1800">
              <a:solidFill>
                <a:schemeClr val="accent1">
                  <a:lumMod val="20000"/>
                  <a:lumOff val="80000"/>
                </a:schemeClr>
              </a:solidFill>
              <a:latin typeface="Cambria" panose="02040503050406030204" pitchFamily="18" charset="0"/>
              <a:ea typeface="Cambria" panose="02040503050406030204" pitchFamily="18" charset="0"/>
            </a:endParaRPr>
          </a:p>
          <a:p>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In the past few years, face recognition owned significant consideration and appreciated as one of the most promising applications in the field of image analysis. The method of face detection in pictures is complicated because of variability present across human faces such as pose, expression, position and orientation, skin </a:t>
            </a:r>
            <a:r>
              <a:rPr lang="en-US" sz="1800" b="0" i="0" err="1">
                <a:solidFill>
                  <a:schemeClr val="accent1">
                    <a:lumMod val="20000"/>
                    <a:lumOff val="80000"/>
                  </a:schemeClr>
                </a:solidFill>
                <a:effectLst/>
                <a:latin typeface="Cambria" panose="02040503050406030204" pitchFamily="18" charset="0"/>
                <a:ea typeface="Cambria" panose="02040503050406030204" pitchFamily="18" charset="0"/>
              </a:rPr>
              <a:t>colour</a:t>
            </a:r>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 the presence of glasses or facial hair, differences in camera gain, lighting conditions, and image resolution.</a:t>
            </a:r>
            <a:endParaRPr lang="en-IN" sz="18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7" name="Picture 7">
            <a:extLst>
              <a:ext uri="{FF2B5EF4-FFF2-40B4-BE49-F238E27FC236}">
                <a16:creationId xmlns:a16="http://schemas.microsoft.com/office/drawing/2014/main" id="{6C898B1C-DEBA-8429-116C-BD570F175303}"/>
              </a:ext>
            </a:extLst>
          </p:cNvPr>
          <p:cNvPicPr>
            <a:picLocks noChangeAspect="1"/>
          </p:cNvPicPr>
          <p:nvPr/>
        </p:nvPicPr>
        <p:blipFill>
          <a:blip r:embed="rId2"/>
          <a:stretch>
            <a:fillRect/>
          </a:stretch>
        </p:blipFill>
        <p:spPr>
          <a:xfrm>
            <a:off x="7830567" y="2146041"/>
            <a:ext cx="3771413" cy="3117726"/>
          </a:xfrm>
          <a:prstGeom prst="rect">
            <a:avLst/>
          </a:prstGeom>
        </p:spPr>
      </p:pic>
    </p:spTree>
    <p:extLst>
      <p:ext uri="{BB962C8B-B14F-4D97-AF65-F5344CB8AC3E}">
        <p14:creationId xmlns:p14="http://schemas.microsoft.com/office/powerpoint/2010/main" val="1260583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2A4EA2D-7E0E-01F6-A7A6-3BB669DED60A}"/>
              </a:ext>
            </a:extLst>
          </p:cNvPr>
          <p:cNvSpPr/>
          <p:nvPr/>
        </p:nvSpPr>
        <p:spPr>
          <a:xfrm>
            <a:off x="1282803" y="1363862"/>
            <a:ext cx="2425521" cy="126642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Import images, libraries</a:t>
            </a:r>
          </a:p>
        </p:txBody>
      </p:sp>
      <p:sp>
        <p:nvSpPr>
          <p:cNvPr id="10" name="Oval 9">
            <a:extLst>
              <a:ext uri="{FF2B5EF4-FFF2-40B4-BE49-F238E27FC236}">
                <a16:creationId xmlns:a16="http://schemas.microsoft.com/office/drawing/2014/main" id="{152EF376-65D8-5E41-6E0E-C2275F263EE3}"/>
              </a:ext>
            </a:extLst>
          </p:cNvPr>
          <p:cNvSpPr/>
          <p:nvPr/>
        </p:nvSpPr>
        <p:spPr>
          <a:xfrm>
            <a:off x="1745002" y="3963925"/>
            <a:ext cx="2425521" cy="126642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predict the faces</a:t>
            </a:r>
          </a:p>
        </p:txBody>
      </p:sp>
      <p:sp>
        <p:nvSpPr>
          <p:cNvPr id="11" name="Oval 10">
            <a:extLst>
              <a:ext uri="{FF2B5EF4-FFF2-40B4-BE49-F238E27FC236}">
                <a16:creationId xmlns:a16="http://schemas.microsoft.com/office/drawing/2014/main" id="{6ABA7CE6-56F9-3254-62F7-C347363E4B67}"/>
              </a:ext>
            </a:extLst>
          </p:cNvPr>
          <p:cNvSpPr/>
          <p:nvPr/>
        </p:nvSpPr>
        <p:spPr>
          <a:xfrm>
            <a:off x="6279581" y="3963926"/>
            <a:ext cx="2425521" cy="1266421"/>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train the model</a:t>
            </a:r>
          </a:p>
        </p:txBody>
      </p:sp>
      <p:sp>
        <p:nvSpPr>
          <p:cNvPr id="12" name="Oval 11">
            <a:extLst>
              <a:ext uri="{FF2B5EF4-FFF2-40B4-BE49-F238E27FC236}">
                <a16:creationId xmlns:a16="http://schemas.microsoft.com/office/drawing/2014/main" id="{04EE81F5-0406-455F-E8A1-4785818615A7}"/>
              </a:ext>
            </a:extLst>
          </p:cNvPr>
          <p:cNvSpPr/>
          <p:nvPr/>
        </p:nvSpPr>
        <p:spPr>
          <a:xfrm>
            <a:off x="5419295" y="1360331"/>
            <a:ext cx="3777802" cy="143814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Applying  </a:t>
            </a:r>
            <a:r>
              <a:rPr lang="en-US" err="1"/>
              <a:t>haarcascade</a:t>
            </a:r>
            <a:r>
              <a:rPr lang="en-US"/>
              <a:t> algorithm</a:t>
            </a:r>
          </a:p>
        </p:txBody>
      </p:sp>
      <p:sp>
        <p:nvSpPr>
          <p:cNvPr id="14" name="Arrow: Right 13">
            <a:extLst>
              <a:ext uri="{FF2B5EF4-FFF2-40B4-BE49-F238E27FC236}">
                <a16:creationId xmlns:a16="http://schemas.microsoft.com/office/drawing/2014/main" id="{B25E6B64-5ED7-744E-8EF2-3CA2A5E73089}"/>
              </a:ext>
            </a:extLst>
          </p:cNvPr>
          <p:cNvSpPr/>
          <p:nvPr/>
        </p:nvSpPr>
        <p:spPr>
          <a:xfrm rot="10800000">
            <a:off x="4670428" y="4448295"/>
            <a:ext cx="1212760" cy="375633"/>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B7B46C41-4B83-9BC9-1E6E-C08CF156EFA1}"/>
              </a:ext>
            </a:extLst>
          </p:cNvPr>
          <p:cNvSpPr/>
          <p:nvPr/>
        </p:nvSpPr>
        <p:spPr>
          <a:xfrm>
            <a:off x="3918170" y="1806572"/>
            <a:ext cx="1212760" cy="375633"/>
          </a:xfrm>
          <a:prstGeom prst="right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C8ED059-47F7-6868-2E14-C42D178E6EDD}"/>
              </a:ext>
            </a:extLst>
          </p:cNvPr>
          <p:cNvSpPr/>
          <p:nvPr/>
        </p:nvSpPr>
        <p:spPr>
          <a:xfrm>
            <a:off x="7394054" y="2948724"/>
            <a:ext cx="386366" cy="794197"/>
          </a:xfrm>
          <a:prstGeom prst="downArrow">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0CDF3EA-CF06-E37D-557A-432B99A3D13A}"/>
              </a:ext>
            </a:extLst>
          </p:cNvPr>
          <p:cNvSpPr txBox="1"/>
          <p:nvPr/>
        </p:nvSpPr>
        <p:spPr>
          <a:xfrm>
            <a:off x="603697" y="536619"/>
            <a:ext cx="63455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accent3">
                    <a:lumMod val="40000"/>
                    <a:lumOff val="60000"/>
                  </a:schemeClr>
                </a:solidFill>
              </a:rPr>
              <a:t>WORKFLOW:</a:t>
            </a:r>
          </a:p>
        </p:txBody>
      </p:sp>
      <p:sp>
        <p:nvSpPr>
          <p:cNvPr id="4" name="Oval 3">
            <a:extLst>
              <a:ext uri="{FF2B5EF4-FFF2-40B4-BE49-F238E27FC236}">
                <a16:creationId xmlns:a16="http://schemas.microsoft.com/office/drawing/2014/main" id="{C35D95A5-1D77-4077-C185-A380E44C027D}"/>
              </a:ext>
            </a:extLst>
          </p:cNvPr>
          <p:cNvSpPr/>
          <p:nvPr/>
        </p:nvSpPr>
        <p:spPr>
          <a:xfrm>
            <a:off x="7287296" y="53661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1170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CFA7-86FC-E648-230B-2284C71C76E7}"/>
              </a:ext>
            </a:extLst>
          </p:cNvPr>
          <p:cNvSpPr>
            <a:spLocks noGrp="1"/>
          </p:cNvSpPr>
          <p:nvPr>
            <p:ph type="ctrTitle"/>
          </p:nvPr>
        </p:nvSpPr>
        <p:spPr>
          <a:xfrm>
            <a:off x="666959" y="211348"/>
            <a:ext cx="8001000" cy="704462"/>
          </a:xfrm>
        </p:spPr>
        <p:txBody>
          <a:bodyPr>
            <a:normAutofit/>
          </a:bodyPr>
          <a:lstStyle/>
          <a:p>
            <a:r>
              <a:rPr lang="en-IN" sz="3200" err="1">
                <a:solidFill>
                  <a:schemeClr val="accent2">
                    <a:lumMod val="60000"/>
                    <a:lumOff val="40000"/>
                  </a:schemeClr>
                </a:solidFill>
                <a:latin typeface="Cambria" panose="02040503050406030204" pitchFamily="18" charset="0"/>
                <a:ea typeface="Cambria" panose="02040503050406030204" pitchFamily="18" charset="0"/>
              </a:rPr>
              <a:t>Haar</a:t>
            </a:r>
            <a:r>
              <a:rPr lang="en-IN" sz="3200">
                <a:solidFill>
                  <a:schemeClr val="accent2">
                    <a:lumMod val="60000"/>
                    <a:lumOff val="40000"/>
                  </a:schemeClr>
                </a:solidFill>
                <a:latin typeface="Cambria" panose="02040503050406030204" pitchFamily="18" charset="0"/>
                <a:ea typeface="Cambria" panose="02040503050406030204" pitchFamily="18" charset="0"/>
              </a:rPr>
              <a:t> Cascade classifier</a:t>
            </a:r>
          </a:p>
        </p:txBody>
      </p:sp>
      <p:sp>
        <p:nvSpPr>
          <p:cNvPr id="3" name="Subtitle 2">
            <a:extLst>
              <a:ext uri="{FF2B5EF4-FFF2-40B4-BE49-F238E27FC236}">
                <a16:creationId xmlns:a16="http://schemas.microsoft.com/office/drawing/2014/main" id="{8EA0E414-B0A3-2FEF-6D46-6379F9F8F309}"/>
              </a:ext>
            </a:extLst>
          </p:cNvPr>
          <p:cNvSpPr>
            <a:spLocks noGrp="1"/>
          </p:cNvSpPr>
          <p:nvPr>
            <p:ph type="subTitle" idx="1"/>
          </p:nvPr>
        </p:nvSpPr>
        <p:spPr>
          <a:xfrm>
            <a:off x="811047" y="915809"/>
            <a:ext cx="6140259" cy="3922441"/>
          </a:xfrm>
        </p:spPr>
        <p:txBody>
          <a:bodyPr>
            <a:normAutofit/>
          </a:bodyPr>
          <a:lstStyle/>
          <a:p>
            <a:r>
              <a:rPr lang="en-US" sz="1600">
                <a:latin typeface="Cambria"/>
                <a:ea typeface="Cambria"/>
              </a:rPr>
              <a:t> </a:t>
            </a:r>
            <a:r>
              <a:rPr lang="en-US" sz="1600">
                <a:solidFill>
                  <a:schemeClr val="accent1">
                    <a:lumMod val="20000"/>
                    <a:lumOff val="80000"/>
                  </a:schemeClr>
                </a:solidFill>
                <a:latin typeface="Cambria"/>
                <a:ea typeface="Cambria"/>
              </a:rPr>
              <a:t>It is an Face Detection Algorithm used to identify faces in an image or a real time video. The algorithm uses edge or line detection features proposed by Viola and Jones in their research paper “Rapid Object Detection using a Boosted Cascade of Simple Features” . The algorithm is given a lot of positive images consisting of faces, and a lot of negative images not consisting of any face to train on them.</a:t>
            </a:r>
          </a:p>
          <a:p>
            <a:r>
              <a:rPr lang="en-US" sz="1600">
                <a:solidFill>
                  <a:schemeClr val="accent1">
                    <a:lumMod val="20000"/>
                    <a:lumOff val="80000"/>
                  </a:schemeClr>
                </a:solidFill>
                <a:latin typeface="Cambria"/>
                <a:ea typeface="Cambria"/>
              </a:rPr>
              <a:t>It works in four stages:</a:t>
            </a:r>
          </a:p>
          <a:p>
            <a:pPr marL="285750" indent="-285750">
              <a:buFont typeface="Arial" panose="020B0604020202020204" pitchFamily="34" charset="0"/>
              <a:buChar char="•"/>
            </a:pPr>
            <a:r>
              <a:rPr lang="en-US" sz="1600">
                <a:solidFill>
                  <a:schemeClr val="accent5"/>
                </a:solidFill>
                <a:latin typeface="Cambria"/>
                <a:ea typeface="Cambria"/>
              </a:rPr>
              <a:t>Haar-feature selection:   </a:t>
            </a:r>
            <a:r>
              <a:rPr lang="en-US" sz="1600">
                <a:solidFill>
                  <a:schemeClr val="accent1">
                    <a:lumMod val="20000"/>
                    <a:lumOff val="80000"/>
                  </a:schemeClr>
                </a:solidFill>
                <a:latin typeface="Cambria"/>
                <a:ea typeface="Cambria"/>
              </a:rPr>
              <a:t>A Haar-like feature consists of dark regions and light regions. It produces a single value by taking the difference of the sum of the intensities of the dark regions and the sum of the intensities of light regions. It is done to extract useful elements necessary for identifying an object. The features proposed by viola and jones are 180000.  </a:t>
            </a:r>
            <a:endParaRPr lang="en-US" sz="1600">
              <a:solidFill>
                <a:schemeClr val="accent1">
                  <a:lumMod val="20000"/>
                  <a:lumOff val="80000"/>
                </a:schemeClr>
              </a:solidFill>
              <a:latin typeface="Cambria" panose="02040503050406030204" pitchFamily="18" charset="0"/>
              <a:ea typeface="Cambria" panose="02040503050406030204" pitchFamily="18" charset="0"/>
            </a:endParaRPr>
          </a:p>
          <a:p>
            <a:endParaRPr lang="en-IN" sz="18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6A825ACF-4A41-DD02-FCF3-B0B7E1FBB7D0}"/>
              </a:ext>
            </a:extLst>
          </p:cNvPr>
          <p:cNvPicPr>
            <a:picLocks noChangeAspect="1"/>
          </p:cNvPicPr>
          <p:nvPr/>
        </p:nvPicPr>
        <p:blipFill>
          <a:blip r:embed="rId2"/>
          <a:stretch>
            <a:fillRect/>
          </a:stretch>
        </p:blipFill>
        <p:spPr>
          <a:xfrm>
            <a:off x="8128534" y="66237"/>
            <a:ext cx="3683550" cy="3244227"/>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10" y="4482490"/>
            <a:ext cx="8151562" cy="201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descr="Chart, treemap chart&#10;&#10;Description automatically generated">
            <a:extLst>
              <a:ext uri="{FF2B5EF4-FFF2-40B4-BE49-F238E27FC236}">
                <a16:creationId xmlns:a16="http://schemas.microsoft.com/office/drawing/2014/main" id="{BD84169D-4FE8-6D56-5DEE-E0141A46B128}"/>
              </a:ext>
            </a:extLst>
          </p:cNvPr>
          <p:cNvPicPr>
            <a:picLocks noChangeAspect="1"/>
          </p:cNvPicPr>
          <p:nvPr/>
        </p:nvPicPr>
        <p:blipFill>
          <a:blip r:embed="rId4"/>
          <a:stretch>
            <a:fillRect/>
          </a:stretch>
        </p:blipFill>
        <p:spPr>
          <a:xfrm>
            <a:off x="8484269" y="3617599"/>
            <a:ext cx="3475120" cy="2891382"/>
          </a:xfrm>
          <a:prstGeom prst="rect">
            <a:avLst/>
          </a:prstGeom>
        </p:spPr>
      </p:pic>
    </p:spTree>
    <p:extLst>
      <p:ext uri="{BB962C8B-B14F-4D97-AF65-F5344CB8AC3E}">
        <p14:creationId xmlns:p14="http://schemas.microsoft.com/office/powerpoint/2010/main" val="323394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F8246A-BB6B-F6A2-66E1-621891E3E2EB}"/>
              </a:ext>
            </a:extLst>
          </p:cNvPr>
          <p:cNvSpPr txBox="1"/>
          <p:nvPr/>
        </p:nvSpPr>
        <p:spPr>
          <a:xfrm>
            <a:off x="242596" y="149291"/>
            <a:ext cx="7532431" cy="7109639"/>
          </a:xfrm>
          <a:prstGeom prst="rect">
            <a:avLst/>
          </a:prstGeom>
          <a:noFill/>
        </p:spPr>
        <p:txBody>
          <a:bodyPr wrap="square" lIns="91440" tIns="45720" rIns="91440" bIns="45720" anchor="t">
            <a:spAutoFit/>
          </a:bodyPr>
          <a:lstStyle/>
          <a:p>
            <a:pPr algn="l" fontAlgn="base">
              <a:buFont typeface="Arial" panose="020B0604020202020204" pitchFamily="34" charset="0"/>
              <a:buChar char="•"/>
            </a:pPr>
            <a:r>
              <a:rPr lang="en-US" sz="2000" b="1" i="0">
                <a:solidFill>
                  <a:schemeClr val="accent5"/>
                </a:solidFill>
                <a:effectLst/>
                <a:latin typeface="Cambria"/>
                <a:ea typeface="Cambria"/>
              </a:rPr>
              <a:t>Creation of Integral Images</a:t>
            </a:r>
            <a:r>
              <a:rPr lang="en-US" sz="2000" b="0" i="0">
                <a:solidFill>
                  <a:srgbClr val="FFFFFF"/>
                </a:solidFill>
                <a:effectLst/>
                <a:latin typeface="Cambria"/>
                <a:ea typeface="Cambria"/>
              </a:rPr>
              <a:t>: </a:t>
            </a:r>
            <a:r>
              <a:rPr lang="en-US" b="0" i="0">
                <a:solidFill>
                  <a:schemeClr val="accent1">
                    <a:lumMod val="20000"/>
                    <a:lumOff val="80000"/>
                  </a:schemeClr>
                </a:solidFill>
                <a:effectLst/>
                <a:latin typeface="Cambria"/>
                <a:ea typeface="Cambria"/>
              </a:rPr>
              <a:t>A given pixel in the integral image is the sum of all the pixels on the left and all the pixels above it. Since the process of extracting </a:t>
            </a:r>
            <a:r>
              <a:rPr lang="en-US" b="0" i="0" err="1">
                <a:solidFill>
                  <a:schemeClr val="accent1">
                    <a:lumMod val="20000"/>
                    <a:lumOff val="80000"/>
                  </a:schemeClr>
                </a:solidFill>
                <a:effectLst/>
                <a:latin typeface="Cambria"/>
                <a:ea typeface="Cambria"/>
              </a:rPr>
              <a:t>Haar</a:t>
            </a:r>
            <a:r>
              <a:rPr lang="en-US" b="0" i="0">
                <a:solidFill>
                  <a:schemeClr val="accent1">
                    <a:lumMod val="20000"/>
                    <a:lumOff val="80000"/>
                  </a:schemeClr>
                </a:solidFill>
                <a:effectLst/>
                <a:latin typeface="Cambria"/>
                <a:ea typeface="Cambria"/>
              </a:rPr>
              <a:t>-like features involves calculating the difference of dark and light rectangular regions, the introduction of Integral Images reduces the time needed to complete this task significantly.</a:t>
            </a:r>
          </a:p>
          <a:p>
            <a:pPr algn="l" fontAlgn="base">
              <a:buFont typeface="Arial" panose="020B0604020202020204" pitchFamily="34" charset="0"/>
              <a:buChar char="•"/>
            </a:pPr>
            <a:endParaRPr lang="en-US" b="0" i="0">
              <a:solidFill>
                <a:srgbClr val="FFFFFF"/>
              </a:solidFill>
              <a:effectLst/>
              <a:latin typeface="Cambria" panose="02040503050406030204" pitchFamily="18" charset="0"/>
              <a:ea typeface="Cambria" panose="02040503050406030204" pitchFamily="18" charset="0"/>
            </a:endParaRPr>
          </a:p>
          <a:p>
            <a:pPr fontAlgn="base">
              <a:buFont typeface="Arial" panose="020B0604020202020204" pitchFamily="34" charset="0"/>
              <a:buChar char="•"/>
            </a:pPr>
            <a:r>
              <a:rPr lang="en-US" sz="2000" b="1" i="0">
                <a:solidFill>
                  <a:schemeClr val="accent5"/>
                </a:solidFill>
                <a:effectLst/>
                <a:latin typeface="Cambria"/>
                <a:ea typeface="Cambria"/>
              </a:rPr>
              <a:t>AdaBoost Training</a:t>
            </a:r>
            <a:r>
              <a:rPr lang="en-US" sz="2000" b="0" i="0">
                <a:solidFill>
                  <a:schemeClr val="accent5"/>
                </a:solidFill>
                <a:effectLst/>
                <a:latin typeface="Cambria"/>
                <a:ea typeface="Cambria"/>
              </a:rPr>
              <a:t>: </a:t>
            </a:r>
            <a:r>
              <a:rPr lang="en-US" b="0" i="0">
                <a:solidFill>
                  <a:schemeClr val="accent1">
                    <a:lumMod val="20000"/>
                    <a:lumOff val="80000"/>
                  </a:schemeClr>
                </a:solidFill>
                <a:effectLst/>
                <a:latin typeface="Cambria"/>
                <a:ea typeface="Cambria"/>
              </a:rPr>
              <a:t>This algorithm selects the best features from all features. It combines multiple “weak classifiers” (best features) into one “strong classifier”. The generated “strong classifier” is basically the linear combination of all “weak classifiers</a:t>
            </a:r>
            <a:r>
              <a:rPr lang="en-US">
                <a:solidFill>
                  <a:schemeClr val="accent1">
                    <a:lumMod val="20000"/>
                    <a:lumOff val="80000"/>
                  </a:schemeClr>
                </a:solidFill>
                <a:latin typeface="Cambria"/>
                <a:ea typeface="Cambria"/>
              </a:rPr>
              <a:t>” .It uses boosting technique  to classify whether it is a face or not and it is used in ensemble learning.</a:t>
            </a:r>
          </a:p>
          <a:p>
            <a:pPr algn="l">
              <a:buFont typeface="Arial" panose="020B0604020202020204" pitchFamily="34" charset="0"/>
              <a:buChar char="•"/>
            </a:pPr>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pPr algn="l" fontAlgn="base">
              <a:buFont typeface="Arial" panose="020B0604020202020204" pitchFamily="34" charset="0"/>
              <a:buChar char="•"/>
            </a:pPr>
            <a:r>
              <a:rPr lang="en-US" sz="2000" b="1" i="0">
                <a:solidFill>
                  <a:schemeClr val="accent5"/>
                </a:solidFill>
                <a:effectLst/>
                <a:latin typeface="Cambria"/>
                <a:ea typeface="Cambria"/>
              </a:rPr>
              <a:t>Cascade Classifier</a:t>
            </a:r>
            <a:r>
              <a:rPr lang="en-US" sz="2000" b="0" i="0">
                <a:solidFill>
                  <a:schemeClr val="accent5"/>
                </a:solidFill>
                <a:effectLst/>
                <a:latin typeface="Cambria"/>
                <a:ea typeface="Cambria"/>
              </a:rPr>
              <a:t>: </a:t>
            </a:r>
            <a:r>
              <a:rPr lang="en-US" b="0" i="0">
                <a:solidFill>
                  <a:schemeClr val="accent1">
                    <a:lumMod val="20000"/>
                    <a:lumOff val="80000"/>
                  </a:schemeClr>
                </a:solidFill>
                <a:effectLst/>
                <a:latin typeface="Cambria"/>
                <a:ea typeface="Cambria"/>
              </a:rPr>
              <a:t>It is a method for combining increasingly more complex classifiers like AdaBoost in a cascade which allows negative input (non-face) to be quickly discarded while spending more computation on promising or positive face-like regions. It significantly reduces the computation time and makes the process more efficient.</a:t>
            </a:r>
          </a:p>
          <a:p>
            <a:pPr>
              <a:buFont typeface="Arial" panose="020B0604020202020204" pitchFamily="34" charset="0"/>
              <a:buChar char="•"/>
            </a:pPr>
            <a:endParaRPr lang="en-US">
              <a:solidFill>
                <a:schemeClr val="accent1">
                  <a:lumMod val="20000"/>
                  <a:lumOff val="80000"/>
                </a:schemeClr>
              </a:solidFill>
              <a:latin typeface="Cambria"/>
              <a:ea typeface="Cambria"/>
            </a:endParaRPr>
          </a:p>
          <a:p>
            <a:pPr fontAlgn="base"/>
            <a:r>
              <a:rPr lang="en-US" b="0" i="0">
                <a:solidFill>
                  <a:schemeClr val="accent1">
                    <a:lumMod val="20000"/>
                    <a:lumOff val="80000"/>
                  </a:schemeClr>
                </a:solidFill>
                <a:effectLst/>
                <a:latin typeface="Cambria"/>
                <a:ea typeface="Cambria"/>
              </a:rPr>
              <a:t>OpenCV comes with lots of pre-trained classifiers. Those XML files can be loaded by </a:t>
            </a:r>
            <a:r>
              <a:rPr lang="en-US">
                <a:solidFill>
                  <a:schemeClr val="accent1">
                    <a:lumMod val="20000"/>
                    <a:lumOff val="80000"/>
                  </a:schemeClr>
                </a:solidFill>
                <a:latin typeface="Cambria"/>
                <a:ea typeface="Cambria"/>
              </a:rPr>
              <a:t>cascade Classifier</a:t>
            </a:r>
            <a:r>
              <a:rPr lang="en-US" b="0" i="0">
                <a:solidFill>
                  <a:schemeClr val="accent1">
                    <a:lumMod val="20000"/>
                    <a:lumOff val="80000"/>
                  </a:schemeClr>
                </a:solidFill>
                <a:effectLst/>
                <a:latin typeface="Cambria"/>
                <a:ea typeface="Cambria"/>
              </a:rPr>
              <a:t> method of the cv2 module. Here we are going to use haarcascade_frontalface_default.xml for detecting faces.</a:t>
            </a:r>
          </a:p>
          <a:p>
            <a:pPr fontAlgn="base"/>
            <a:r>
              <a:rPr lang="en-US">
                <a:solidFill>
                  <a:schemeClr val="accent1">
                    <a:lumMod val="20000"/>
                    <a:lumOff val="80000"/>
                  </a:schemeClr>
                </a:solidFill>
                <a:latin typeface="Cambria"/>
                <a:ea typeface="Cambria"/>
              </a:rPr>
              <a:t>Take each 24x24 window. Apply 6000 features to it.</a:t>
            </a:r>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a:ea typeface="Cambria"/>
              </a:rPr>
              <a:t>We are able to achieve 20 fps on </a:t>
            </a:r>
            <a:r>
              <a:rPr lang="en-US" err="1">
                <a:solidFill>
                  <a:schemeClr val="accent1">
                    <a:lumMod val="20000"/>
                    <a:lumOff val="80000"/>
                  </a:schemeClr>
                </a:solidFill>
                <a:latin typeface="Cambria"/>
                <a:ea typeface="Cambria"/>
              </a:rPr>
              <a:t>jetsan</a:t>
            </a:r>
            <a:r>
              <a:rPr lang="en-US">
                <a:solidFill>
                  <a:schemeClr val="accent1">
                    <a:lumMod val="20000"/>
                    <a:lumOff val="80000"/>
                  </a:schemeClr>
                </a:solidFill>
                <a:latin typeface="Cambria"/>
                <a:ea typeface="Cambria"/>
              </a:rPr>
              <a:t> nano.</a:t>
            </a:r>
          </a:p>
          <a:p>
            <a:endParaRPr lang="en-US">
              <a:solidFill>
                <a:srgbClr val="FFFFFF"/>
              </a:solidFill>
              <a:latin typeface="Century Gothic"/>
              <a:ea typeface="Cambria"/>
            </a:endParaRPr>
          </a:p>
          <a:p>
            <a:endParaRPr lang="en-IN"/>
          </a:p>
        </p:txBody>
      </p:sp>
      <p:pic>
        <p:nvPicPr>
          <p:cNvPr id="5126" name="Picture 6">
            <a:extLst>
              <a:ext uri="{FF2B5EF4-FFF2-40B4-BE49-F238E27FC236}">
                <a16:creationId xmlns:a16="http://schemas.microsoft.com/office/drawing/2014/main" id="{F6E32388-D16D-80BD-F326-B0F070CA5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360" y="306812"/>
            <a:ext cx="2637608" cy="26514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D06900C-906A-2C7C-42AB-EFDEBD829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5360" y="3525806"/>
            <a:ext cx="3135414" cy="302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903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876" y="673648"/>
            <a:ext cx="7623112" cy="461665"/>
          </a:xfrm>
          <a:prstGeom prst="rect">
            <a:avLst/>
          </a:prstGeom>
          <a:noFill/>
        </p:spPr>
        <p:txBody>
          <a:bodyPr wrap="square" rtlCol="0">
            <a:spAutoFit/>
          </a:bodyPr>
          <a:lstStyle/>
          <a:p>
            <a:r>
              <a:rPr lang="en-IN" sz="2400">
                <a:solidFill>
                  <a:schemeClr val="accent2">
                    <a:lumMod val="60000"/>
                    <a:lumOff val="40000"/>
                  </a:schemeClr>
                </a:solidFill>
                <a:latin typeface="Cambria" panose="02040503050406030204" pitchFamily="18" charset="0"/>
                <a:ea typeface="Cambria" panose="02040503050406030204" pitchFamily="18" charset="0"/>
              </a:rPr>
              <a:t>CAPTURING ATTENDANCE USING FACE RECOGNITION: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363" y="1851954"/>
            <a:ext cx="5138057" cy="315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19876" y="1428718"/>
            <a:ext cx="6083559" cy="4247317"/>
          </a:xfrm>
          <a:prstGeom prst="rect">
            <a:avLst/>
          </a:prstGeom>
          <a:noFill/>
        </p:spPr>
        <p:txBody>
          <a:bodyPr wrap="square" rtlCol="0">
            <a:spAutoFit/>
          </a:bodyPr>
          <a:lstStyle/>
          <a:p>
            <a:r>
              <a:rPr lang="en-US">
                <a:latin typeface="Cambria" panose="02040503050406030204" pitchFamily="18" charset="0"/>
                <a:ea typeface="Cambria" panose="02040503050406030204" pitchFamily="18" charset="0"/>
              </a:rPr>
              <a:t> </a:t>
            </a:r>
            <a:r>
              <a:rPr lang="en-US">
                <a:solidFill>
                  <a:schemeClr val="accent1">
                    <a:lumMod val="20000"/>
                    <a:lumOff val="80000"/>
                  </a:schemeClr>
                </a:solidFill>
                <a:latin typeface="Cambria" panose="02040503050406030204" pitchFamily="18" charset="0"/>
                <a:ea typeface="Cambria" panose="02040503050406030204" pitchFamily="18" charset="0"/>
              </a:rPr>
              <a:t>In many of the educational institutions, managing attendance of students/candidates is tedious, as there would be large number of students in the class and keeping track of all is onerous. There are situations where student act as proxies for their friends even though they are not present. This system, which is based on face detection and recognition algorithms, spontaneously detects the student when he enters the class room and marks the attendance by recognizing him. The database is then modified or updated automatically. This reduces time and effort of manually updating the attendance. This system also provides authentication using recognition of face of the admin or teacher to unlock as there are chances of trespassing by the third party. So this rises the security of the system and it save the time .</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9887660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AIML PPT</Template>
  <TotalTime>12</TotalTime>
  <Words>2307</Words>
  <Application>Microsoft Office PowerPoint</Application>
  <PresentationFormat>Widescreen</PresentationFormat>
  <Paragraphs>136</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Cambria</vt:lpstr>
      <vt:lpstr>Century Gothic</vt:lpstr>
      <vt:lpstr>source-serif-pro</vt:lpstr>
      <vt:lpstr>urw-din</vt:lpstr>
      <vt:lpstr>Wingdings</vt:lpstr>
      <vt:lpstr>Wingdings 3</vt:lpstr>
      <vt:lpstr>Slice</vt:lpstr>
      <vt:lpstr>Smart Attendance system </vt:lpstr>
      <vt:lpstr>PowerPoint Presentation</vt:lpstr>
      <vt:lpstr>OPEN CV</vt:lpstr>
      <vt:lpstr>                          </vt:lpstr>
      <vt:lpstr>FACE RECOGNITION</vt:lpstr>
      <vt:lpstr>PowerPoint Presentation</vt:lpstr>
      <vt:lpstr>Haar Cascade classifier</vt:lpstr>
      <vt:lpstr>PowerPoint Presentation</vt:lpstr>
      <vt:lpstr>PowerPoint Presentation</vt:lpstr>
      <vt:lpstr>PowerPoint Presentation</vt:lpstr>
      <vt:lpstr>  Detect multiscale</vt:lpstr>
      <vt:lpstr>PowerPoint Presentation</vt:lpstr>
      <vt:lpstr>PowerPoint Presentation</vt:lpstr>
      <vt:lpstr>PowerPoint Presentation</vt:lpstr>
      <vt:lpstr>Histogram</vt:lpstr>
      <vt:lpstr>LBPH(Local Binary Patterns Histograms) algorithm</vt:lpstr>
      <vt:lpstr>PowerPoint Presentation</vt:lpstr>
      <vt:lpstr>PowerPoint Presentation</vt:lpstr>
      <vt:lpstr>PowerPoint Presentation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in JETSoN NANO and tinyml</dc:title>
  <dc:creator>Praveen kumar M</dc:creator>
  <cp:lastModifiedBy>Praveen kumar M</cp:lastModifiedBy>
  <cp:revision>3</cp:revision>
  <dcterms:created xsi:type="dcterms:W3CDTF">2022-11-23T08:48:21Z</dcterms:created>
  <dcterms:modified xsi:type="dcterms:W3CDTF">2024-07-20T09:40:50Z</dcterms:modified>
</cp:coreProperties>
</file>